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334" r:id="rId4"/>
    <p:sldId id="307" r:id="rId5"/>
    <p:sldId id="297" r:id="rId6"/>
    <p:sldId id="308" r:id="rId7"/>
    <p:sldId id="319" r:id="rId8"/>
    <p:sldId id="320" r:id="rId9"/>
    <p:sldId id="321" r:id="rId10"/>
    <p:sldId id="322" r:id="rId11"/>
    <p:sldId id="323" r:id="rId12"/>
    <p:sldId id="324" r:id="rId13"/>
    <p:sldId id="325" r:id="rId14"/>
    <p:sldId id="326" r:id="rId15"/>
    <p:sldId id="332" r:id="rId16"/>
    <p:sldId id="327" r:id="rId17"/>
    <p:sldId id="328" r:id="rId18"/>
    <p:sldId id="329" r:id="rId19"/>
    <p:sldId id="330" r:id="rId20"/>
    <p:sldId id="309" r:id="rId21"/>
    <p:sldId id="311" r:id="rId22"/>
    <p:sldId id="318" r:id="rId23"/>
    <p:sldId id="31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DA"/>
    <a:srgbClr val="CC6600"/>
    <a:srgbClr val="FF4B4B"/>
    <a:srgbClr val="79A6FF"/>
    <a:srgbClr val="4F8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86477" autoAdjust="0"/>
  </p:normalViewPr>
  <p:slideViewPr>
    <p:cSldViewPr snapToGrid="0" snapToObjects="1">
      <p:cViewPr varScale="1">
        <p:scale>
          <a:sx n="60" d="100"/>
          <a:sy n="60" d="100"/>
        </p:scale>
        <p:origin x="1026" y="66"/>
      </p:cViewPr>
      <p:guideLst>
        <p:guide orient="horz" pos="2160"/>
        <p:guide pos="3840"/>
      </p:guideLst>
    </p:cSldViewPr>
  </p:slideViewPr>
  <p:outlineViewPr>
    <p:cViewPr>
      <p:scale>
        <a:sx n="33" d="100"/>
        <a:sy n="33" d="100"/>
      </p:scale>
      <p:origin x="0" y="158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Valeriu\OneDrive\Documente\Alegeri%20Locale%202019\Monitorizare%20media%20saptamanala\Monitorizare%20TV%2016-22.09.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Users\rodicapirgari\Downloads\Monitorizare%20TV%2016-22.09.19%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rodicapirgari\Downloads\Monitorizare%20TV%2016-22.09.19%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rodicapirgari\Downloads\Monitorizare%20TV%2016-22.09.19%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 pe săptămână'!$A$73</c:f>
              <c:strCache>
                <c:ptCount val="1"/>
                <c:pt idx="0">
                  <c:v>Mențiuni candidați 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pe săptămână'!$B$72:$AE$72</c:f>
              <c:strCache>
                <c:ptCount val="28"/>
                <c:pt idx="0">
                  <c:v>Prime TV </c:v>
                </c:pt>
                <c:pt idx="3">
                  <c:v>Moldova 1</c:v>
                </c:pt>
                <c:pt idx="6">
                  <c:v>JurnalTV</c:v>
                </c:pt>
                <c:pt idx="9">
                  <c:v>Pro TV</c:v>
                </c:pt>
                <c:pt idx="12">
                  <c:v>RTR</c:v>
                </c:pt>
                <c:pt idx="15">
                  <c:v>Publika TV</c:v>
                </c:pt>
                <c:pt idx="18">
                  <c:v>TV8</c:v>
                </c:pt>
                <c:pt idx="21">
                  <c:v>NTV</c:v>
                </c:pt>
                <c:pt idx="24">
                  <c:v>TVR Moldova</c:v>
                </c:pt>
                <c:pt idx="27">
                  <c:v>Accent TV</c:v>
                </c:pt>
              </c:strCache>
            </c:strRef>
          </c:cat>
          <c:val>
            <c:numRef>
              <c:f>'Total pe săptămână'!$B$73:$AE$73</c:f>
              <c:numCache>
                <c:formatCode>General</c:formatCode>
                <c:ptCount val="30"/>
                <c:pt idx="0">
                  <c:v>114</c:v>
                </c:pt>
                <c:pt idx="3">
                  <c:v>85</c:v>
                </c:pt>
                <c:pt idx="6">
                  <c:v>86</c:v>
                </c:pt>
                <c:pt idx="9">
                  <c:v>113</c:v>
                </c:pt>
                <c:pt idx="12">
                  <c:v>31</c:v>
                </c:pt>
                <c:pt idx="15">
                  <c:v>107</c:v>
                </c:pt>
                <c:pt idx="18">
                  <c:v>62</c:v>
                </c:pt>
                <c:pt idx="21">
                  <c:v>26</c:v>
                </c:pt>
                <c:pt idx="24">
                  <c:v>56</c:v>
                </c:pt>
                <c:pt idx="27">
                  <c:v>25</c:v>
                </c:pt>
              </c:numCache>
            </c:numRef>
          </c:val>
          <c:extLst>
            <c:ext xmlns:c16="http://schemas.microsoft.com/office/drawing/2014/chart" uri="{C3380CC4-5D6E-409C-BE32-E72D297353CC}">
              <c16:uniqueId val="{00000000-8E77-4A2C-9BC3-BEB16E8019AF}"/>
            </c:ext>
          </c:extLst>
        </c:ser>
        <c:dLbls>
          <c:showLegendKey val="0"/>
          <c:showVal val="0"/>
          <c:showCatName val="0"/>
          <c:showSerName val="0"/>
          <c:showPercent val="0"/>
          <c:showBubbleSize val="0"/>
        </c:dLbls>
        <c:gapWidth val="219"/>
        <c:overlap val="-27"/>
        <c:axId val="1145840544"/>
        <c:axId val="1145841376"/>
      </c:barChart>
      <c:catAx>
        <c:axId val="11458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45841376"/>
        <c:crosses val="autoZero"/>
        <c:auto val="1"/>
        <c:lblAlgn val="ctr"/>
        <c:lblOffset val="100"/>
        <c:noMultiLvlLbl val="0"/>
      </c:catAx>
      <c:valAx>
        <c:axId val="1145841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4584054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o-RO"/>
              <a:t>Categorii de apariții ale candidaților la Moldova 1</a:t>
            </a:r>
            <a:endParaRPr lang="en-US"/>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'Posturi TV'!$B$1:$B$2</c:f>
              <c:strCache>
                <c:ptCount val="2"/>
                <c:pt idx="0">
                  <c:v>Moldova 1</c:v>
                </c:pt>
                <c:pt idx="1">
                  <c:v>Știri neutre</c:v>
                </c:pt>
              </c:strCache>
            </c:strRef>
          </c:tx>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8CA-4CA2-883E-215373EDFEC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TV'!$B$3:$B$23</c:f>
              <c:numCache>
                <c:formatCode>General</c:formatCode>
                <c:ptCount val="21"/>
                <c:pt idx="0">
                  <c:v>15</c:v>
                </c:pt>
                <c:pt idx="1">
                  <c:v>7</c:v>
                </c:pt>
                <c:pt idx="2">
                  <c:v>1</c:v>
                </c:pt>
                <c:pt idx="3">
                  <c:v>1</c:v>
                </c:pt>
                <c:pt idx="4">
                  <c:v>1</c:v>
                </c:pt>
                <c:pt idx="5">
                  <c:v>1</c:v>
                </c:pt>
                <c:pt idx="6">
                  <c:v>3</c:v>
                </c:pt>
                <c:pt idx="7">
                  <c:v>0</c:v>
                </c:pt>
                <c:pt idx="8">
                  <c:v>5</c:v>
                </c:pt>
                <c:pt idx="9">
                  <c:v>0</c:v>
                </c:pt>
                <c:pt idx="10">
                  <c:v>0</c:v>
                </c:pt>
                <c:pt idx="11">
                  <c:v>0</c:v>
                </c:pt>
                <c:pt idx="12">
                  <c:v>1</c:v>
                </c:pt>
                <c:pt idx="13">
                  <c:v>0</c:v>
                </c:pt>
                <c:pt idx="14">
                  <c:v>0</c:v>
                </c:pt>
                <c:pt idx="15">
                  <c:v>0</c:v>
                </c:pt>
                <c:pt idx="16">
                  <c:v>0</c:v>
                </c:pt>
                <c:pt idx="17">
                  <c:v>4</c:v>
                </c:pt>
                <c:pt idx="18">
                  <c:v>4</c:v>
                </c:pt>
                <c:pt idx="19">
                  <c:v>6</c:v>
                </c:pt>
                <c:pt idx="20">
                  <c:v>1</c:v>
                </c:pt>
              </c:numCache>
            </c:numRef>
          </c:val>
          <c:extLst>
            <c:ext xmlns:c16="http://schemas.microsoft.com/office/drawing/2014/chart" uri="{C3380CC4-5D6E-409C-BE32-E72D297353CC}">
              <c16:uniqueId val="{00000001-38CA-4CA2-883E-215373EDFEC5}"/>
            </c:ext>
          </c:extLst>
        </c:ser>
        <c:ser>
          <c:idx val="1"/>
          <c:order val="1"/>
          <c:tx>
            <c:strRef>
              <c:f>'Posturi TV'!$C$1:$C$2</c:f>
              <c:strCache>
                <c:ptCount val="2"/>
                <c:pt idx="0">
                  <c:v>Moldova 1</c:v>
                </c:pt>
                <c:pt idx="1">
                  <c:v>Știri pozitive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TV'!$C$3:$C$23</c:f>
              <c:numCache>
                <c:formatCode>General</c:formatCode>
                <c:ptCount val="21"/>
                <c:pt idx="0">
                  <c:v>6</c:v>
                </c:pt>
                <c:pt idx="1">
                  <c:v>5</c:v>
                </c:pt>
                <c:pt idx="2">
                  <c:v>0</c:v>
                </c:pt>
                <c:pt idx="3">
                  <c:v>2</c:v>
                </c:pt>
                <c:pt idx="4">
                  <c:v>3</c:v>
                </c:pt>
                <c:pt idx="5">
                  <c:v>1</c:v>
                </c:pt>
                <c:pt idx="6">
                  <c:v>2</c:v>
                </c:pt>
                <c:pt idx="7">
                  <c:v>0</c:v>
                </c:pt>
                <c:pt idx="8">
                  <c:v>1</c:v>
                </c:pt>
                <c:pt idx="9">
                  <c:v>2</c:v>
                </c:pt>
                <c:pt idx="10">
                  <c:v>0</c:v>
                </c:pt>
                <c:pt idx="11">
                  <c:v>1</c:v>
                </c:pt>
                <c:pt idx="12">
                  <c:v>0</c:v>
                </c:pt>
                <c:pt idx="13">
                  <c:v>2</c:v>
                </c:pt>
                <c:pt idx="14">
                  <c:v>0</c:v>
                </c:pt>
                <c:pt idx="15">
                  <c:v>2</c:v>
                </c:pt>
                <c:pt idx="16">
                  <c:v>2</c:v>
                </c:pt>
                <c:pt idx="17">
                  <c:v>0</c:v>
                </c:pt>
                <c:pt idx="18">
                  <c:v>2</c:v>
                </c:pt>
                <c:pt idx="19">
                  <c:v>1</c:v>
                </c:pt>
                <c:pt idx="20">
                  <c:v>2</c:v>
                </c:pt>
              </c:numCache>
            </c:numRef>
          </c:val>
          <c:extLst>
            <c:ext xmlns:c16="http://schemas.microsoft.com/office/drawing/2014/chart" uri="{C3380CC4-5D6E-409C-BE32-E72D297353CC}">
              <c16:uniqueId val="{00000002-38CA-4CA2-883E-215373EDFEC5}"/>
            </c:ext>
          </c:extLst>
        </c:ser>
        <c:ser>
          <c:idx val="2"/>
          <c:order val="2"/>
          <c:tx>
            <c:strRef>
              <c:f>'Posturi TV'!$D$1:$D$2</c:f>
              <c:strCache>
                <c:ptCount val="2"/>
                <c:pt idx="0">
                  <c:v>Moldova 1</c:v>
                </c:pt>
                <c:pt idx="1">
                  <c:v>Știri negative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TV'!$D$3:$D$23</c:f>
              <c:numCache>
                <c:formatCode>General</c:formatCode>
                <c:ptCount val="21"/>
                <c:pt idx="0">
                  <c:v>0</c:v>
                </c:pt>
                <c:pt idx="1">
                  <c:v>0</c:v>
                </c:pt>
                <c:pt idx="2">
                  <c:v>0</c:v>
                </c:pt>
                <c:pt idx="3">
                  <c:v>0</c:v>
                </c:pt>
                <c:pt idx="4">
                  <c:v>0</c:v>
                </c:pt>
                <c:pt idx="5">
                  <c:v>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3-38CA-4CA2-883E-215373EDFEC5}"/>
            </c:ext>
          </c:extLst>
        </c:ser>
        <c:dLbls>
          <c:showLegendKey val="0"/>
          <c:showVal val="0"/>
          <c:showCatName val="0"/>
          <c:showSerName val="0"/>
          <c:showPercent val="0"/>
          <c:showBubbleSize val="0"/>
        </c:dLbls>
        <c:gapWidth val="219"/>
        <c:overlap val="-27"/>
        <c:axId val="856870832"/>
        <c:axId val="856872080"/>
      </c:barChart>
      <c:catAx>
        <c:axId val="85687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6872080"/>
        <c:crosses val="autoZero"/>
        <c:auto val="1"/>
        <c:lblAlgn val="ctr"/>
        <c:lblOffset val="100"/>
        <c:noMultiLvlLbl val="0"/>
      </c:catAx>
      <c:valAx>
        <c:axId val="856872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6870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o-RO"/>
              <a:t>Categorii de apariții ale candidaților la JurnalTV</a:t>
            </a:r>
            <a:endParaRPr lang="en-US"/>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'Posturi TV'!$B$1:$B$2</c:f>
              <c:strCache>
                <c:ptCount val="2"/>
                <c:pt idx="0">
                  <c:v>JurnalTV</c:v>
                </c:pt>
                <c:pt idx="1">
                  <c:v>Știri neutre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TV'!$B$3:$B$23</c:f>
              <c:numCache>
                <c:formatCode>General</c:formatCode>
                <c:ptCount val="21"/>
                <c:pt idx="0">
                  <c:v>16</c:v>
                </c:pt>
                <c:pt idx="1">
                  <c:v>6</c:v>
                </c:pt>
                <c:pt idx="2">
                  <c:v>1</c:v>
                </c:pt>
                <c:pt idx="3">
                  <c:v>4</c:v>
                </c:pt>
                <c:pt idx="4">
                  <c:v>2</c:v>
                </c:pt>
                <c:pt idx="5">
                  <c:v>1</c:v>
                </c:pt>
                <c:pt idx="6">
                  <c:v>4</c:v>
                </c:pt>
                <c:pt idx="7">
                  <c:v>1</c:v>
                </c:pt>
                <c:pt idx="8">
                  <c:v>5</c:v>
                </c:pt>
                <c:pt idx="9">
                  <c:v>2</c:v>
                </c:pt>
                <c:pt idx="10">
                  <c:v>2</c:v>
                </c:pt>
                <c:pt idx="11">
                  <c:v>2</c:v>
                </c:pt>
                <c:pt idx="12">
                  <c:v>1</c:v>
                </c:pt>
                <c:pt idx="13">
                  <c:v>1</c:v>
                </c:pt>
                <c:pt idx="14">
                  <c:v>1</c:v>
                </c:pt>
                <c:pt idx="15">
                  <c:v>1</c:v>
                </c:pt>
                <c:pt idx="16">
                  <c:v>1</c:v>
                </c:pt>
                <c:pt idx="17">
                  <c:v>3</c:v>
                </c:pt>
                <c:pt idx="18">
                  <c:v>3</c:v>
                </c:pt>
                <c:pt idx="19">
                  <c:v>1</c:v>
                </c:pt>
                <c:pt idx="20">
                  <c:v>1</c:v>
                </c:pt>
              </c:numCache>
            </c:numRef>
          </c:val>
          <c:extLst>
            <c:ext xmlns:c16="http://schemas.microsoft.com/office/drawing/2014/chart" uri="{C3380CC4-5D6E-409C-BE32-E72D297353CC}">
              <c16:uniqueId val="{00000000-EAD4-460D-98C6-871DB4C32D58}"/>
            </c:ext>
          </c:extLst>
        </c:ser>
        <c:ser>
          <c:idx val="1"/>
          <c:order val="1"/>
          <c:tx>
            <c:strRef>
              <c:f>'Posturi TV'!$C$1:$C$2</c:f>
              <c:strCache>
                <c:ptCount val="2"/>
                <c:pt idx="0">
                  <c:v>JurnalTV</c:v>
                </c:pt>
                <c:pt idx="1">
                  <c:v>Știri pozitive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TV'!$C$3:$C$23</c:f>
              <c:numCache>
                <c:formatCode>General</c:formatCode>
                <c:ptCount val="21"/>
                <c:pt idx="0">
                  <c:v>6</c:v>
                </c:pt>
                <c:pt idx="1">
                  <c:v>4</c:v>
                </c:pt>
                <c:pt idx="2">
                  <c:v>0</c:v>
                </c:pt>
                <c:pt idx="3">
                  <c:v>1</c:v>
                </c:pt>
                <c:pt idx="4">
                  <c:v>2</c:v>
                </c:pt>
                <c:pt idx="5">
                  <c:v>1</c:v>
                </c:pt>
                <c:pt idx="6">
                  <c:v>1</c:v>
                </c:pt>
                <c:pt idx="7">
                  <c:v>0</c:v>
                </c:pt>
                <c:pt idx="8">
                  <c:v>0</c:v>
                </c:pt>
                <c:pt idx="9">
                  <c:v>2</c:v>
                </c:pt>
                <c:pt idx="10">
                  <c:v>0</c:v>
                </c:pt>
                <c:pt idx="11">
                  <c:v>0</c:v>
                </c:pt>
                <c:pt idx="12">
                  <c:v>0</c:v>
                </c:pt>
                <c:pt idx="13">
                  <c:v>1</c:v>
                </c:pt>
                <c:pt idx="14">
                  <c:v>0</c:v>
                </c:pt>
                <c:pt idx="15">
                  <c:v>1</c:v>
                </c:pt>
                <c:pt idx="16">
                  <c:v>0</c:v>
                </c:pt>
                <c:pt idx="17">
                  <c:v>0</c:v>
                </c:pt>
                <c:pt idx="18">
                  <c:v>0</c:v>
                </c:pt>
                <c:pt idx="19">
                  <c:v>1</c:v>
                </c:pt>
                <c:pt idx="20">
                  <c:v>2</c:v>
                </c:pt>
              </c:numCache>
            </c:numRef>
          </c:val>
          <c:extLst>
            <c:ext xmlns:c16="http://schemas.microsoft.com/office/drawing/2014/chart" uri="{C3380CC4-5D6E-409C-BE32-E72D297353CC}">
              <c16:uniqueId val="{00000001-EAD4-460D-98C6-871DB4C32D58}"/>
            </c:ext>
          </c:extLst>
        </c:ser>
        <c:ser>
          <c:idx val="2"/>
          <c:order val="2"/>
          <c:tx>
            <c:strRef>
              <c:f>'Posturi TV'!$D$1:$D$2</c:f>
              <c:strCache>
                <c:ptCount val="2"/>
                <c:pt idx="0">
                  <c:v>JurnalTV</c:v>
                </c:pt>
                <c:pt idx="1">
                  <c:v>Știri negative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TV'!$D$3:$D$23</c:f>
              <c:numCache>
                <c:formatCode>General</c:formatCode>
                <c:ptCount val="21"/>
                <c:pt idx="0">
                  <c:v>0</c:v>
                </c:pt>
                <c:pt idx="1">
                  <c:v>1</c:v>
                </c:pt>
                <c:pt idx="2">
                  <c:v>0</c:v>
                </c:pt>
                <c:pt idx="3">
                  <c:v>0</c:v>
                </c:pt>
                <c:pt idx="4">
                  <c:v>0</c:v>
                </c:pt>
                <c:pt idx="5">
                  <c:v>1</c:v>
                </c:pt>
                <c:pt idx="6">
                  <c:v>0</c:v>
                </c:pt>
                <c:pt idx="7">
                  <c:v>0</c:v>
                </c:pt>
                <c:pt idx="8">
                  <c:v>2</c:v>
                </c:pt>
                <c:pt idx="9">
                  <c:v>1</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2-EAD4-460D-98C6-871DB4C32D58}"/>
            </c:ext>
          </c:extLst>
        </c:ser>
        <c:dLbls>
          <c:showLegendKey val="0"/>
          <c:showVal val="0"/>
          <c:showCatName val="0"/>
          <c:showSerName val="0"/>
          <c:showPercent val="0"/>
          <c:showBubbleSize val="0"/>
        </c:dLbls>
        <c:gapWidth val="219"/>
        <c:overlap val="-27"/>
        <c:axId val="1174906320"/>
        <c:axId val="1174901328"/>
      </c:barChart>
      <c:catAx>
        <c:axId val="117490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4901328"/>
        <c:crosses val="autoZero"/>
        <c:auto val="1"/>
        <c:lblAlgn val="ctr"/>
        <c:lblOffset val="100"/>
        <c:noMultiLvlLbl val="0"/>
      </c:catAx>
      <c:valAx>
        <c:axId val="117490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4906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o-RO"/>
              <a:t>Categorii de apariții a candidaților la ProTV</a:t>
            </a:r>
            <a:endParaRPr lang="en-US"/>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'Posturi TV'!$B$1:$B$2</c:f>
              <c:strCache>
                <c:ptCount val="2"/>
                <c:pt idx="0">
                  <c:v>Pro TV</c:v>
                </c:pt>
                <c:pt idx="1">
                  <c:v>Știri neutre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TV'!$B$3:$B$23</c:f>
              <c:numCache>
                <c:formatCode>General</c:formatCode>
                <c:ptCount val="21"/>
                <c:pt idx="0">
                  <c:v>21</c:v>
                </c:pt>
                <c:pt idx="1">
                  <c:v>14</c:v>
                </c:pt>
                <c:pt idx="2">
                  <c:v>0</c:v>
                </c:pt>
                <c:pt idx="3">
                  <c:v>5</c:v>
                </c:pt>
                <c:pt idx="4">
                  <c:v>3</c:v>
                </c:pt>
                <c:pt idx="5">
                  <c:v>5</c:v>
                </c:pt>
                <c:pt idx="6">
                  <c:v>7</c:v>
                </c:pt>
                <c:pt idx="7">
                  <c:v>0</c:v>
                </c:pt>
                <c:pt idx="8">
                  <c:v>6</c:v>
                </c:pt>
                <c:pt idx="9">
                  <c:v>4</c:v>
                </c:pt>
                <c:pt idx="10">
                  <c:v>0</c:v>
                </c:pt>
                <c:pt idx="11">
                  <c:v>0</c:v>
                </c:pt>
                <c:pt idx="12">
                  <c:v>0</c:v>
                </c:pt>
                <c:pt idx="13">
                  <c:v>2</c:v>
                </c:pt>
                <c:pt idx="14">
                  <c:v>0</c:v>
                </c:pt>
                <c:pt idx="15">
                  <c:v>1</c:v>
                </c:pt>
                <c:pt idx="16">
                  <c:v>3</c:v>
                </c:pt>
                <c:pt idx="17">
                  <c:v>4</c:v>
                </c:pt>
                <c:pt idx="18">
                  <c:v>7</c:v>
                </c:pt>
                <c:pt idx="19">
                  <c:v>9</c:v>
                </c:pt>
                <c:pt idx="20">
                  <c:v>1</c:v>
                </c:pt>
              </c:numCache>
            </c:numRef>
          </c:val>
          <c:extLst>
            <c:ext xmlns:c16="http://schemas.microsoft.com/office/drawing/2014/chart" uri="{C3380CC4-5D6E-409C-BE32-E72D297353CC}">
              <c16:uniqueId val="{00000000-B726-460D-9573-2B4E8C9CA4B7}"/>
            </c:ext>
          </c:extLst>
        </c:ser>
        <c:ser>
          <c:idx val="1"/>
          <c:order val="1"/>
          <c:tx>
            <c:strRef>
              <c:f>'Posturi TV'!$C$1:$C$2</c:f>
              <c:strCache>
                <c:ptCount val="2"/>
                <c:pt idx="0">
                  <c:v>Pro TV</c:v>
                </c:pt>
                <c:pt idx="1">
                  <c:v>Știri pozitive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TV'!$C$3:$C$23</c:f>
              <c:numCache>
                <c:formatCode>General</c:formatCode>
                <c:ptCount val="21"/>
                <c:pt idx="0">
                  <c:v>2</c:v>
                </c:pt>
                <c:pt idx="1">
                  <c:v>0</c:v>
                </c:pt>
                <c:pt idx="2">
                  <c:v>1</c:v>
                </c:pt>
                <c:pt idx="3">
                  <c:v>0</c:v>
                </c:pt>
                <c:pt idx="4">
                  <c:v>2</c:v>
                </c:pt>
                <c:pt idx="5">
                  <c:v>0</c:v>
                </c:pt>
                <c:pt idx="6">
                  <c:v>1</c:v>
                </c:pt>
                <c:pt idx="7">
                  <c:v>0</c:v>
                </c:pt>
                <c:pt idx="8">
                  <c:v>3</c:v>
                </c:pt>
                <c:pt idx="9">
                  <c:v>1</c:v>
                </c:pt>
                <c:pt idx="10">
                  <c:v>1</c:v>
                </c:pt>
                <c:pt idx="11">
                  <c:v>1</c:v>
                </c:pt>
                <c:pt idx="12">
                  <c:v>0</c:v>
                </c:pt>
                <c:pt idx="13">
                  <c:v>1</c:v>
                </c:pt>
                <c:pt idx="14">
                  <c:v>0</c:v>
                </c:pt>
                <c:pt idx="15">
                  <c:v>1</c:v>
                </c:pt>
                <c:pt idx="16">
                  <c:v>1</c:v>
                </c:pt>
                <c:pt idx="17">
                  <c:v>0</c:v>
                </c:pt>
                <c:pt idx="18">
                  <c:v>0</c:v>
                </c:pt>
                <c:pt idx="19">
                  <c:v>0</c:v>
                </c:pt>
                <c:pt idx="20">
                  <c:v>1</c:v>
                </c:pt>
              </c:numCache>
            </c:numRef>
          </c:val>
          <c:extLst>
            <c:ext xmlns:c16="http://schemas.microsoft.com/office/drawing/2014/chart" uri="{C3380CC4-5D6E-409C-BE32-E72D297353CC}">
              <c16:uniqueId val="{00000001-B726-460D-9573-2B4E8C9CA4B7}"/>
            </c:ext>
          </c:extLst>
        </c:ser>
        <c:ser>
          <c:idx val="2"/>
          <c:order val="2"/>
          <c:tx>
            <c:strRef>
              <c:f>'Posturi TV'!$D$1:$D$2</c:f>
              <c:strCache>
                <c:ptCount val="2"/>
                <c:pt idx="0">
                  <c:v>Pro TV</c:v>
                </c:pt>
                <c:pt idx="1">
                  <c:v>Știri negative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TV'!$D$3:$D$23</c:f>
              <c:numCache>
                <c:formatCode>General</c:formatCode>
                <c:ptCount val="21"/>
                <c:pt idx="0">
                  <c:v>1</c:v>
                </c:pt>
                <c:pt idx="1">
                  <c:v>3</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0</c:v>
                </c:pt>
                <c:pt idx="20">
                  <c:v>0</c:v>
                </c:pt>
              </c:numCache>
            </c:numRef>
          </c:val>
          <c:extLst>
            <c:ext xmlns:c16="http://schemas.microsoft.com/office/drawing/2014/chart" uri="{C3380CC4-5D6E-409C-BE32-E72D297353CC}">
              <c16:uniqueId val="{00000002-B726-460D-9573-2B4E8C9CA4B7}"/>
            </c:ext>
          </c:extLst>
        </c:ser>
        <c:dLbls>
          <c:showLegendKey val="0"/>
          <c:showVal val="0"/>
          <c:showCatName val="0"/>
          <c:showSerName val="0"/>
          <c:showPercent val="0"/>
          <c:showBubbleSize val="0"/>
        </c:dLbls>
        <c:gapWidth val="219"/>
        <c:overlap val="-27"/>
        <c:axId val="1138224064"/>
        <c:axId val="1138235296"/>
      </c:barChart>
      <c:catAx>
        <c:axId val="113822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8235296"/>
        <c:crosses val="autoZero"/>
        <c:auto val="1"/>
        <c:lblAlgn val="ctr"/>
        <c:lblOffset val="100"/>
        <c:noMultiLvlLbl val="0"/>
      </c:catAx>
      <c:valAx>
        <c:axId val="113823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8224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o-RO"/>
              <a:t>Categorii de apariții ale candidaților la RTR</a:t>
            </a:r>
            <a:endParaRPr lang="en-US"/>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'Posturi TV'!$B$1:$B$2</c:f>
              <c:strCache>
                <c:ptCount val="2"/>
                <c:pt idx="0">
                  <c:v>RTR</c:v>
                </c:pt>
                <c:pt idx="1">
                  <c:v>Știri neutre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TV'!$B$3:$B$23</c:f>
              <c:numCache>
                <c:formatCode>General</c:formatCode>
                <c:ptCount val="21"/>
                <c:pt idx="0">
                  <c:v>6</c:v>
                </c:pt>
                <c:pt idx="1">
                  <c:v>0</c:v>
                </c:pt>
                <c:pt idx="2">
                  <c:v>0</c:v>
                </c:pt>
                <c:pt idx="3">
                  <c:v>1</c:v>
                </c:pt>
                <c:pt idx="4">
                  <c:v>0</c:v>
                </c:pt>
                <c:pt idx="5">
                  <c:v>1</c:v>
                </c:pt>
                <c:pt idx="6">
                  <c:v>0</c:v>
                </c:pt>
                <c:pt idx="7">
                  <c:v>0</c:v>
                </c:pt>
                <c:pt idx="8">
                  <c:v>3</c:v>
                </c:pt>
                <c:pt idx="9">
                  <c:v>1</c:v>
                </c:pt>
                <c:pt idx="10">
                  <c:v>0</c:v>
                </c:pt>
                <c:pt idx="11">
                  <c:v>0</c:v>
                </c:pt>
                <c:pt idx="12">
                  <c:v>0</c:v>
                </c:pt>
                <c:pt idx="13">
                  <c:v>0</c:v>
                </c:pt>
                <c:pt idx="14">
                  <c:v>0</c:v>
                </c:pt>
                <c:pt idx="15">
                  <c:v>0</c:v>
                </c:pt>
                <c:pt idx="16">
                  <c:v>0</c:v>
                </c:pt>
                <c:pt idx="17">
                  <c:v>1</c:v>
                </c:pt>
                <c:pt idx="18">
                  <c:v>0</c:v>
                </c:pt>
                <c:pt idx="19">
                  <c:v>0</c:v>
                </c:pt>
                <c:pt idx="20">
                  <c:v>1</c:v>
                </c:pt>
              </c:numCache>
            </c:numRef>
          </c:val>
          <c:extLst>
            <c:ext xmlns:c16="http://schemas.microsoft.com/office/drawing/2014/chart" uri="{C3380CC4-5D6E-409C-BE32-E72D297353CC}">
              <c16:uniqueId val="{00000000-3080-42B2-BF97-98DCB128D734}"/>
            </c:ext>
          </c:extLst>
        </c:ser>
        <c:ser>
          <c:idx val="1"/>
          <c:order val="1"/>
          <c:tx>
            <c:strRef>
              <c:f>'Posturi TV'!$C$1:$C$2</c:f>
              <c:strCache>
                <c:ptCount val="2"/>
                <c:pt idx="0">
                  <c:v>RTR</c:v>
                </c:pt>
                <c:pt idx="1">
                  <c:v>Știri pozitive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TV'!$C$3:$C$23</c:f>
              <c:numCache>
                <c:formatCode>General</c:formatCode>
                <c:ptCount val="21"/>
                <c:pt idx="0">
                  <c:v>4</c:v>
                </c:pt>
                <c:pt idx="1">
                  <c:v>8</c:v>
                </c:pt>
                <c:pt idx="2">
                  <c:v>0</c:v>
                </c:pt>
                <c:pt idx="3">
                  <c:v>1</c:v>
                </c:pt>
                <c:pt idx="4">
                  <c:v>1</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1</c:v>
                </c:pt>
                <c:pt idx="20">
                  <c:v>1</c:v>
                </c:pt>
              </c:numCache>
            </c:numRef>
          </c:val>
          <c:extLst>
            <c:ext xmlns:c16="http://schemas.microsoft.com/office/drawing/2014/chart" uri="{C3380CC4-5D6E-409C-BE32-E72D297353CC}">
              <c16:uniqueId val="{00000001-3080-42B2-BF97-98DCB128D734}"/>
            </c:ext>
          </c:extLst>
        </c:ser>
        <c:ser>
          <c:idx val="2"/>
          <c:order val="2"/>
          <c:tx>
            <c:strRef>
              <c:f>'Posturi TV'!$D$1:$D$2</c:f>
              <c:strCache>
                <c:ptCount val="2"/>
                <c:pt idx="0">
                  <c:v>RTR</c:v>
                </c:pt>
                <c:pt idx="1">
                  <c:v>Știri negative</c:v>
                </c:pt>
              </c:strCache>
            </c:strRef>
          </c:tx>
          <c:spPr>
            <a:solidFill>
              <a:schemeClr val="accent3"/>
            </a:solidFill>
            <a:ln>
              <a:noFill/>
            </a:ln>
            <a:effectLst/>
          </c:spPr>
          <c:invertIfNegative val="0"/>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TV'!$D$3:$D$23</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2-3080-42B2-BF97-98DCB128D734}"/>
            </c:ext>
          </c:extLst>
        </c:ser>
        <c:dLbls>
          <c:showLegendKey val="0"/>
          <c:showVal val="0"/>
          <c:showCatName val="0"/>
          <c:showSerName val="0"/>
          <c:showPercent val="0"/>
          <c:showBubbleSize val="0"/>
        </c:dLbls>
        <c:gapWidth val="219"/>
        <c:overlap val="-27"/>
        <c:axId val="1138236128"/>
        <c:axId val="1138222816"/>
      </c:barChart>
      <c:catAx>
        <c:axId val="113823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8222816"/>
        <c:crosses val="autoZero"/>
        <c:auto val="1"/>
        <c:lblAlgn val="ctr"/>
        <c:lblOffset val="100"/>
        <c:noMultiLvlLbl val="0"/>
      </c:catAx>
      <c:valAx>
        <c:axId val="113822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8236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o-RO"/>
              <a:t>Categorii de apariții ale candidaților la TV8</a:t>
            </a:r>
            <a:endParaRPr lang="en-US"/>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'Posturi TV'!$B$1:$B$2</c:f>
              <c:strCache>
                <c:ptCount val="2"/>
                <c:pt idx="0">
                  <c:v>TV8</c:v>
                </c:pt>
                <c:pt idx="1">
                  <c:v>Știri neutre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TV'!$B$3:$B$23</c:f>
              <c:numCache>
                <c:formatCode>General</c:formatCode>
                <c:ptCount val="21"/>
                <c:pt idx="0">
                  <c:v>11</c:v>
                </c:pt>
                <c:pt idx="1">
                  <c:v>6</c:v>
                </c:pt>
                <c:pt idx="2">
                  <c:v>1</c:v>
                </c:pt>
                <c:pt idx="3">
                  <c:v>1</c:v>
                </c:pt>
                <c:pt idx="4">
                  <c:v>0</c:v>
                </c:pt>
                <c:pt idx="5">
                  <c:v>0</c:v>
                </c:pt>
                <c:pt idx="6">
                  <c:v>3</c:v>
                </c:pt>
                <c:pt idx="7">
                  <c:v>0</c:v>
                </c:pt>
                <c:pt idx="8">
                  <c:v>10</c:v>
                </c:pt>
                <c:pt idx="9">
                  <c:v>4</c:v>
                </c:pt>
                <c:pt idx="10">
                  <c:v>1</c:v>
                </c:pt>
                <c:pt idx="11">
                  <c:v>1</c:v>
                </c:pt>
                <c:pt idx="12">
                  <c:v>0</c:v>
                </c:pt>
                <c:pt idx="13">
                  <c:v>1</c:v>
                </c:pt>
                <c:pt idx="14">
                  <c:v>0</c:v>
                </c:pt>
                <c:pt idx="15">
                  <c:v>0</c:v>
                </c:pt>
                <c:pt idx="16">
                  <c:v>1</c:v>
                </c:pt>
                <c:pt idx="17">
                  <c:v>0</c:v>
                </c:pt>
                <c:pt idx="18">
                  <c:v>0</c:v>
                </c:pt>
                <c:pt idx="19">
                  <c:v>1</c:v>
                </c:pt>
                <c:pt idx="20">
                  <c:v>1</c:v>
                </c:pt>
              </c:numCache>
            </c:numRef>
          </c:val>
          <c:extLst>
            <c:ext xmlns:c16="http://schemas.microsoft.com/office/drawing/2014/chart" uri="{C3380CC4-5D6E-409C-BE32-E72D297353CC}">
              <c16:uniqueId val="{00000000-8191-4EDB-8882-BDAE07AB1388}"/>
            </c:ext>
          </c:extLst>
        </c:ser>
        <c:ser>
          <c:idx val="1"/>
          <c:order val="1"/>
          <c:tx>
            <c:strRef>
              <c:f>'Posturi TV'!$C$1:$C$2</c:f>
              <c:strCache>
                <c:ptCount val="2"/>
                <c:pt idx="0">
                  <c:v>TV8</c:v>
                </c:pt>
                <c:pt idx="1">
                  <c:v>Știri pozitive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TV'!$C$3:$C$23</c:f>
              <c:numCache>
                <c:formatCode>General</c:formatCode>
                <c:ptCount val="21"/>
                <c:pt idx="0">
                  <c:v>1</c:v>
                </c:pt>
                <c:pt idx="1">
                  <c:v>0</c:v>
                </c:pt>
                <c:pt idx="2">
                  <c:v>0</c:v>
                </c:pt>
                <c:pt idx="3">
                  <c:v>1</c:v>
                </c:pt>
                <c:pt idx="4">
                  <c:v>2</c:v>
                </c:pt>
                <c:pt idx="5">
                  <c:v>1</c:v>
                </c:pt>
                <c:pt idx="6">
                  <c:v>0</c:v>
                </c:pt>
                <c:pt idx="7">
                  <c:v>0</c:v>
                </c:pt>
                <c:pt idx="8">
                  <c:v>1</c:v>
                </c:pt>
                <c:pt idx="9">
                  <c:v>0</c:v>
                </c:pt>
                <c:pt idx="10">
                  <c:v>0</c:v>
                </c:pt>
                <c:pt idx="11">
                  <c:v>0</c:v>
                </c:pt>
                <c:pt idx="12">
                  <c:v>0</c:v>
                </c:pt>
                <c:pt idx="13">
                  <c:v>0</c:v>
                </c:pt>
                <c:pt idx="14">
                  <c:v>0</c:v>
                </c:pt>
                <c:pt idx="15">
                  <c:v>0</c:v>
                </c:pt>
                <c:pt idx="16">
                  <c:v>0</c:v>
                </c:pt>
                <c:pt idx="17">
                  <c:v>0</c:v>
                </c:pt>
                <c:pt idx="18">
                  <c:v>0</c:v>
                </c:pt>
                <c:pt idx="19">
                  <c:v>0</c:v>
                </c:pt>
                <c:pt idx="20">
                  <c:v>1</c:v>
                </c:pt>
              </c:numCache>
            </c:numRef>
          </c:val>
          <c:extLst>
            <c:ext xmlns:c16="http://schemas.microsoft.com/office/drawing/2014/chart" uri="{C3380CC4-5D6E-409C-BE32-E72D297353CC}">
              <c16:uniqueId val="{00000001-8191-4EDB-8882-BDAE07AB1388}"/>
            </c:ext>
          </c:extLst>
        </c:ser>
        <c:ser>
          <c:idx val="2"/>
          <c:order val="2"/>
          <c:tx>
            <c:strRef>
              <c:f>'Posturi TV'!$D$1:$D$2</c:f>
              <c:strCache>
                <c:ptCount val="2"/>
                <c:pt idx="0">
                  <c:v>TV8</c:v>
                </c:pt>
                <c:pt idx="1">
                  <c:v>Știri negative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TV'!$D$3:$D$23</c:f>
              <c:numCache>
                <c:formatCode>General</c:formatCode>
                <c:ptCount val="21"/>
                <c:pt idx="0">
                  <c:v>4</c:v>
                </c:pt>
                <c:pt idx="1">
                  <c:v>5</c:v>
                </c:pt>
                <c:pt idx="2">
                  <c:v>0</c:v>
                </c:pt>
                <c:pt idx="3">
                  <c:v>0</c:v>
                </c:pt>
                <c:pt idx="4">
                  <c:v>0</c:v>
                </c:pt>
                <c:pt idx="5">
                  <c:v>1</c:v>
                </c:pt>
                <c:pt idx="6">
                  <c:v>0</c:v>
                </c:pt>
                <c:pt idx="7">
                  <c:v>0</c:v>
                </c:pt>
                <c:pt idx="8">
                  <c:v>2</c:v>
                </c:pt>
                <c:pt idx="9">
                  <c:v>0</c:v>
                </c:pt>
                <c:pt idx="10">
                  <c:v>0</c:v>
                </c:pt>
                <c:pt idx="11">
                  <c:v>0</c:v>
                </c:pt>
                <c:pt idx="12">
                  <c:v>0</c:v>
                </c:pt>
                <c:pt idx="13">
                  <c:v>0</c:v>
                </c:pt>
                <c:pt idx="14">
                  <c:v>0</c:v>
                </c:pt>
                <c:pt idx="15">
                  <c:v>0</c:v>
                </c:pt>
                <c:pt idx="16">
                  <c:v>0</c:v>
                </c:pt>
                <c:pt idx="17">
                  <c:v>1</c:v>
                </c:pt>
                <c:pt idx="18">
                  <c:v>0</c:v>
                </c:pt>
                <c:pt idx="19">
                  <c:v>0</c:v>
                </c:pt>
                <c:pt idx="20">
                  <c:v>0</c:v>
                </c:pt>
              </c:numCache>
            </c:numRef>
          </c:val>
          <c:extLst>
            <c:ext xmlns:c16="http://schemas.microsoft.com/office/drawing/2014/chart" uri="{C3380CC4-5D6E-409C-BE32-E72D297353CC}">
              <c16:uniqueId val="{00000002-8191-4EDB-8882-BDAE07AB1388}"/>
            </c:ext>
          </c:extLst>
        </c:ser>
        <c:dLbls>
          <c:showLegendKey val="0"/>
          <c:showVal val="0"/>
          <c:showCatName val="0"/>
          <c:showSerName val="0"/>
          <c:showPercent val="0"/>
          <c:showBubbleSize val="0"/>
        </c:dLbls>
        <c:gapWidth val="219"/>
        <c:overlap val="-27"/>
        <c:axId val="1174895504"/>
        <c:axId val="1174899664"/>
      </c:barChart>
      <c:catAx>
        <c:axId val="117489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4899664"/>
        <c:crosses val="autoZero"/>
        <c:auto val="1"/>
        <c:lblAlgn val="ctr"/>
        <c:lblOffset val="100"/>
        <c:noMultiLvlLbl val="0"/>
      </c:catAx>
      <c:valAx>
        <c:axId val="1174899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4895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o-RO"/>
              <a:t>Categorii de apariții ale candidaților la NTV</a:t>
            </a:r>
            <a:endParaRPr lang="en-US"/>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'Posturi TV'!$B$1:$B$2</c:f>
              <c:strCache>
                <c:ptCount val="2"/>
                <c:pt idx="0">
                  <c:v>NTV</c:v>
                </c:pt>
                <c:pt idx="1">
                  <c:v>Știri neutre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TV'!$B$3:$B$23</c:f>
              <c:numCache>
                <c:formatCode>General</c:formatCode>
                <c:ptCount val="21"/>
                <c:pt idx="0">
                  <c:v>2</c:v>
                </c:pt>
                <c:pt idx="1">
                  <c:v>3</c:v>
                </c:pt>
                <c:pt idx="2">
                  <c:v>0</c:v>
                </c:pt>
                <c:pt idx="3">
                  <c:v>1</c:v>
                </c:pt>
                <c:pt idx="4">
                  <c:v>1</c:v>
                </c:pt>
                <c:pt idx="5">
                  <c:v>0</c:v>
                </c:pt>
                <c:pt idx="6">
                  <c:v>1</c:v>
                </c:pt>
                <c:pt idx="7">
                  <c:v>0</c:v>
                </c:pt>
                <c:pt idx="8">
                  <c:v>0</c:v>
                </c:pt>
                <c:pt idx="9">
                  <c:v>0</c:v>
                </c:pt>
                <c:pt idx="10">
                  <c:v>0</c:v>
                </c:pt>
                <c:pt idx="11">
                  <c:v>0</c:v>
                </c:pt>
                <c:pt idx="12">
                  <c:v>0</c:v>
                </c:pt>
                <c:pt idx="13">
                  <c:v>0</c:v>
                </c:pt>
                <c:pt idx="14">
                  <c:v>0</c:v>
                </c:pt>
                <c:pt idx="15">
                  <c:v>0</c:v>
                </c:pt>
                <c:pt idx="16">
                  <c:v>1</c:v>
                </c:pt>
                <c:pt idx="17">
                  <c:v>1</c:v>
                </c:pt>
                <c:pt idx="18">
                  <c:v>1</c:v>
                </c:pt>
                <c:pt idx="19">
                  <c:v>1</c:v>
                </c:pt>
                <c:pt idx="20">
                  <c:v>0</c:v>
                </c:pt>
              </c:numCache>
            </c:numRef>
          </c:val>
          <c:extLst>
            <c:ext xmlns:c16="http://schemas.microsoft.com/office/drawing/2014/chart" uri="{C3380CC4-5D6E-409C-BE32-E72D297353CC}">
              <c16:uniqueId val="{00000000-C406-47AE-9142-2087904236B6}"/>
            </c:ext>
          </c:extLst>
        </c:ser>
        <c:ser>
          <c:idx val="1"/>
          <c:order val="1"/>
          <c:tx>
            <c:strRef>
              <c:f>'Posturi TV'!$C$1:$C$2</c:f>
              <c:strCache>
                <c:ptCount val="2"/>
                <c:pt idx="0">
                  <c:v>NTV</c:v>
                </c:pt>
                <c:pt idx="1">
                  <c:v>Știri pozitive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TV'!$C$3:$C$23</c:f>
              <c:numCache>
                <c:formatCode>General</c:formatCode>
                <c:ptCount val="21"/>
                <c:pt idx="0">
                  <c:v>0</c:v>
                </c:pt>
                <c:pt idx="1">
                  <c:v>10</c:v>
                </c:pt>
                <c:pt idx="2">
                  <c:v>0</c:v>
                </c:pt>
                <c:pt idx="3">
                  <c:v>0</c:v>
                </c:pt>
                <c:pt idx="4">
                  <c:v>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1-C406-47AE-9142-2087904236B6}"/>
            </c:ext>
          </c:extLst>
        </c:ser>
        <c:ser>
          <c:idx val="2"/>
          <c:order val="2"/>
          <c:tx>
            <c:strRef>
              <c:f>'Posturi TV'!$D$1:$D$2</c:f>
              <c:strCache>
                <c:ptCount val="2"/>
                <c:pt idx="0">
                  <c:v>NTV</c:v>
                </c:pt>
                <c:pt idx="1">
                  <c:v>Știri negative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TV'!$D$3:$D$23</c:f>
              <c:numCache>
                <c:formatCode>General</c:formatCode>
                <c:ptCount val="21"/>
                <c:pt idx="0">
                  <c:v>1</c:v>
                </c:pt>
                <c:pt idx="1">
                  <c:v>0</c:v>
                </c:pt>
                <c:pt idx="2">
                  <c:v>0</c:v>
                </c:pt>
                <c:pt idx="3">
                  <c:v>0</c:v>
                </c:pt>
                <c:pt idx="4">
                  <c:v>0</c:v>
                </c:pt>
                <c:pt idx="5">
                  <c:v>0</c:v>
                </c:pt>
                <c:pt idx="6">
                  <c:v>0</c:v>
                </c:pt>
                <c:pt idx="7">
                  <c:v>0</c:v>
                </c:pt>
                <c:pt idx="8">
                  <c:v>2</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2-C406-47AE-9142-2087904236B6}"/>
            </c:ext>
          </c:extLst>
        </c:ser>
        <c:dLbls>
          <c:showLegendKey val="0"/>
          <c:showVal val="0"/>
          <c:showCatName val="0"/>
          <c:showSerName val="0"/>
          <c:showPercent val="0"/>
          <c:showBubbleSize val="0"/>
        </c:dLbls>
        <c:gapWidth val="219"/>
        <c:overlap val="-27"/>
        <c:axId val="1145840544"/>
        <c:axId val="1145828064"/>
      </c:barChart>
      <c:catAx>
        <c:axId val="11458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5828064"/>
        <c:crosses val="autoZero"/>
        <c:auto val="1"/>
        <c:lblAlgn val="ctr"/>
        <c:lblOffset val="100"/>
        <c:noMultiLvlLbl val="0"/>
      </c:catAx>
      <c:valAx>
        <c:axId val="114582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5840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o-RO"/>
              <a:t>Categorii de apariții ale candidaților la TVR</a:t>
            </a:r>
            <a:endParaRPr lang="en-US"/>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'Posturi TV'!$B$1:$B$2</c:f>
              <c:strCache>
                <c:ptCount val="2"/>
                <c:pt idx="0">
                  <c:v>TVR Moldova</c:v>
                </c:pt>
                <c:pt idx="1">
                  <c:v>Știri neutre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TV'!$B$3:$B$23</c:f>
              <c:numCache>
                <c:formatCode>General</c:formatCode>
                <c:ptCount val="21"/>
                <c:pt idx="0">
                  <c:v>9</c:v>
                </c:pt>
                <c:pt idx="1">
                  <c:v>6</c:v>
                </c:pt>
                <c:pt idx="2">
                  <c:v>0</c:v>
                </c:pt>
                <c:pt idx="3">
                  <c:v>0</c:v>
                </c:pt>
                <c:pt idx="4">
                  <c:v>1</c:v>
                </c:pt>
                <c:pt idx="5">
                  <c:v>1</c:v>
                </c:pt>
                <c:pt idx="6">
                  <c:v>2</c:v>
                </c:pt>
                <c:pt idx="7">
                  <c:v>0</c:v>
                </c:pt>
                <c:pt idx="8">
                  <c:v>6</c:v>
                </c:pt>
                <c:pt idx="9">
                  <c:v>3</c:v>
                </c:pt>
                <c:pt idx="10">
                  <c:v>0</c:v>
                </c:pt>
                <c:pt idx="11">
                  <c:v>0</c:v>
                </c:pt>
                <c:pt idx="12">
                  <c:v>0</c:v>
                </c:pt>
                <c:pt idx="13">
                  <c:v>1</c:v>
                </c:pt>
                <c:pt idx="14">
                  <c:v>1</c:v>
                </c:pt>
                <c:pt idx="15">
                  <c:v>0</c:v>
                </c:pt>
                <c:pt idx="16">
                  <c:v>0</c:v>
                </c:pt>
                <c:pt idx="17">
                  <c:v>2</c:v>
                </c:pt>
                <c:pt idx="18">
                  <c:v>3</c:v>
                </c:pt>
                <c:pt idx="19">
                  <c:v>3</c:v>
                </c:pt>
                <c:pt idx="20">
                  <c:v>0</c:v>
                </c:pt>
              </c:numCache>
            </c:numRef>
          </c:val>
          <c:extLst>
            <c:ext xmlns:c16="http://schemas.microsoft.com/office/drawing/2014/chart" uri="{C3380CC4-5D6E-409C-BE32-E72D297353CC}">
              <c16:uniqueId val="{00000000-FADD-4B0D-89A0-7FC8A5047707}"/>
            </c:ext>
          </c:extLst>
        </c:ser>
        <c:ser>
          <c:idx val="1"/>
          <c:order val="1"/>
          <c:tx>
            <c:strRef>
              <c:f>'Posturi TV'!$C$1:$C$2</c:f>
              <c:strCache>
                <c:ptCount val="2"/>
                <c:pt idx="0">
                  <c:v>TVR Moldova</c:v>
                </c:pt>
                <c:pt idx="1">
                  <c:v>Știri pozitive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TV'!$C$3:$C$23</c:f>
              <c:numCache>
                <c:formatCode>General</c:formatCode>
                <c:ptCount val="21"/>
                <c:pt idx="0">
                  <c:v>5</c:v>
                </c:pt>
                <c:pt idx="1">
                  <c:v>2</c:v>
                </c:pt>
                <c:pt idx="2">
                  <c:v>1</c:v>
                </c:pt>
                <c:pt idx="3">
                  <c:v>1</c:v>
                </c:pt>
                <c:pt idx="4">
                  <c:v>1</c:v>
                </c:pt>
                <c:pt idx="5">
                  <c:v>1</c:v>
                </c:pt>
                <c:pt idx="6">
                  <c:v>0</c:v>
                </c:pt>
                <c:pt idx="7">
                  <c:v>0</c:v>
                </c:pt>
                <c:pt idx="8">
                  <c:v>0</c:v>
                </c:pt>
                <c:pt idx="9">
                  <c:v>1</c:v>
                </c:pt>
                <c:pt idx="10">
                  <c:v>1</c:v>
                </c:pt>
                <c:pt idx="11">
                  <c:v>0</c:v>
                </c:pt>
                <c:pt idx="12">
                  <c:v>0</c:v>
                </c:pt>
                <c:pt idx="13">
                  <c:v>0</c:v>
                </c:pt>
                <c:pt idx="14">
                  <c:v>0</c:v>
                </c:pt>
                <c:pt idx="15">
                  <c:v>1</c:v>
                </c:pt>
                <c:pt idx="16">
                  <c:v>0</c:v>
                </c:pt>
                <c:pt idx="17">
                  <c:v>0</c:v>
                </c:pt>
                <c:pt idx="18">
                  <c:v>0</c:v>
                </c:pt>
                <c:pt idx="19">
                  <c:v>0</c:v>
                </c:pt>
                <c:pt idx="20">
                  <c:v>2</c:v>
                </c:pt>
              </c:numCache>
            </c:numRef>
          </c:val>
          <c:extLst>
            <c:ext xmlns:c16="http://schemas.microsoft.com/office/drawing/2014/chart" uri="{C3380CC4-5D6E-409C-BE32-E72D297353CC}">
              <c16:uniqueId val="{00000001-FADD-4B0D-89A0-7FC8A5047707}"/>
            </c:ext>
          </c:extLst>
        </c:ser>
        <c:ser>
          <c:idx val="2"/>
          <c:order val="2"/>
          <c:tx>
            <c:strRef>
              <c:f>'Posturi TV'!$D$1:$D$2</c:f>
              <c:strCache>
                <c:ptCount val="2"/>
                <c:pt idx="0">
                  <c:v>TVR Moldova</c:v>
                </c:pt>
                <c:pt idx="1">
                  <c:v>Știri negative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TV'!$D$3:$D$23</c:f>
              <c:numCache>
                <c:formatCode>General</c:formatCode>
                <c:ptCount val="21"/>
                <c:pt idx="0">
                  <c:v>1</c:v>
                </c:pt>
                <c:pt idx="1">
                  <c:v>0</c:v>
                </c:pt>
                <c:pt idx="2">
                  <c:v>0</c:v>
                </c:pt>
                <c:pt idx="3">
                  <c:v>0</c:v>
                </c:pt>
                <c:pt idx="4">
                  <c:v>0</c:v>
                </c:pt>
                <c:pt idx="5">
                  <c:v>0</c:v>
                </c:pt>
                <c:pt idx="6">
                  <c:v>0</c:v>
                </c:pt>
                <c:pt idx="7">
                  <c:v>0</c:v>
                </c:pt>
                <c:pt idx="8">
                  <c:v>1</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2-FADD-4B0D-89A0-7FC8A5047707}"/>
            </c:ext>
          </c:extLst>
        </c:ser>
        <c:dLbls>
          <c:showLegendKey val="0"/>
          <c:showVal val="0"/>
          <c:showCatName val="0"/>
          <c:showSerName val="0"/>
          <c:showPercent val="0"/>
          <c:showBubbleSize val="0"/>
        </c:dLbls>
        <c:gapWidth val="219"/>
        <c:overlap val="-27"/>
        <c:axId val="1138223232"/>
        <c:axId val="1138229888"/>
      </c:barChart>
      <c:catAx>
        <c:axId val="113822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8229888"/>
        <c:crosses val="autoZero"/>
        <c:auto val="1"/>
        <c:lblAlgn val="ctr"/>
        <c:lblOffset val="100"/>
        <c:noMultiLvlLbl val="0"/>
      </c:catAx>
      <c:valAx>
        <c:axId val="113822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8223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 pe săptămână'!$BB$48</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pe săptămână'!$BA$49:$BA$69</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'Total pe săptămână'!$BB$49:$BB$69</c:f>
              <c:numCache>
                <c:formatCode>General</c:formatCode>
                <c:ptCount val="21"/>
                <c:pt idx="0">
                  <c:v>183</c:v>
                </c:pt>
                <c:pt idx="1">
                  <c:v>124</c:v>
                </c:pt>
                <c:pt idx="2">
                  <c:v>8</c:v>
                </c:pt>
                <c:pt idx="3">
                  <c:v>32</c:v>
                </c:pt>
                <c:pt idx="4">
                  <c:v>27</c:v>
                </c:pt>
                <c:pt idx="5">
                  <c:v>29</c:v>
                </c:pt>
                <c:pt idx="6">
                  <c:v>35</c:v>
                </c:pt>
                <c:pt idx="7">
                  <c:v>2</c:v>
                </c:pt>
                <c:pt idx="8">
                  <c:v>70</c:v>
                </c:pt>
                <c:pt idx="9">
                  <c:v>34</c:v>
                </c:pt>
                <c:pt idx="10">
                  <c:v>6</c:v>
                </c:pt>
                <c:pt idx="11">
                  <c:v>6</c:v>
                </c:pt>
                <c:pt idx="12">
                  <c:v>3</c:v>
                </c:pt>
                <c:pt idx="13">
                  <c:v>13</c:v>
                </c:pt>
                <c:pt idx="14">
                  <c:v>3</c:v>
                </c:pt>
                <c:pt idx="15">
                  <c:v>10</c:v>
                </c:pt>
                <c:pt idx="16">
                  <c:v>13</c:v>
                </c:pt>
                <c:pt idx="17">
                  <c:v>25</c:v>
                </c:pt>
                <c:pt idx="18">
                  <c:v>28</c:v>
                </c:pt>
                <c:pt idx="19">
                  <c:v>35</c:v>
                </c:pt>
                <c:pt idx="20">
                  <c:v>19</c:v>
                </c:pt>
              </c:numCache>
            </c:numRef>
          </c:val>
          <c:extLst>
            <c:ext xmlns:c16="http://schemas.microsoft.com/office/drawing/2014/chart" uri="{C3380CC4-5D6E-409C-BE32-E72D297353CC}">
              <c16:uniqueId val="{00000000-4112-4F37-B36E-429ED8545FED}"/>
            </c:ext>
          </c:extLst>
        </c:ser>
        <c:dLbls>
          <c:showLegendKey val="0"/>
          <c:showVal val="0"/>
          <c:showCatName val="0"/>
          <c:showSerName val="0"/>
          <c:showPercent val="0"/>
          <c:showBubbleSize val="0"/>
        </c:dLbls>
        <c:gapWidth val="219"/>
        <c:overlap val="-27"/>
        <c:axId val="1465565264"/>
        <c:axId val="1465561520"/>
      </c:barChart>
      <c:catAx>
        <c:axId val="146556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65561520"/>
        <c:crosses val="autoZero"/>
        <c:auto val="1"/>
        <c:lblAlgn val="ctr"/>
        <c:lblOffset val="100"/>
        <c:noMultiLvlLbl val="0"/>
      </c:catAx>
      <c:valAx>
        <c:axId val="146556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6556526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ro-RO"/>
              <a:t>Știri TV</a:t>
            </a:r>
            <a:r>
              <a:rPr lang="ro-RO" baseline="0"/>
              <a:t> despre Dorin Chirtoacă.</a:t>
            </a:r>
            <a:endParaRPr lang="en-US"/>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'Dorin Chirtoacă'!$A$5</c:f>
              <c:strCache>
                <c:ptCount val="1"/>
                <c:pt idx="0">
                  <c:v>Dorin Chirtoacă</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'Dorin Chirtoacă'!$B$1:$AI$2</c:f>
              <c:multiLvlStrCache>
                <c:ptCount val="34"/>
                <c:lvl>
                  <c:pt idx="0">
                    <c:v>Știri neutre</c:v>
                  </c:pt>
                  <c:pt idx="1">
                    <c:v>Știri pozitive</c:v>
                  </c:pt>
                  <c:pt idx="2">
                    <c:v>Știri negative</c:v>
                  </c:pt>
                  <c:pt idx="3">
                    <c:v>Știri neutre</c:v>
                  </c:pt>
                  <c:pt idx="4">
                    <c:v>Știri pozitive</c:v>
                  </c:pt>
                  <c:pt idx="5">
                    <c:v>Știri negative</c:v>
                  </c:pt>
                  <c:pt idx="6">
                    <c:v>Știri neutre</c:v>
                  </c:pt>
                  <c:pt idx="7">
                    <c:v>Știri pozitive</c:v>
                  </c:pt>
                  <c:pt idx="8">
                    <c:v>Știri negative</c:v>
                  </c:pt>
                  <c:pt idx="9">
                    <c:v>Știri neutre</c:v>
                  </c:pt>
                  <c:pt idx="10">
                    <c:v>Știri pozitive</c:v>
                  </c:pt>
                  <c:pt idx="11">
                    <c:v>Știri negative</c:v>
                  </c:pt>
                  <c:pt idx="12">
                    <c:v>Știri neutre</c:v>
                  </c:pt>
                  <c:pt idx="13">
                    <c:v>Știri pozitive</c:v>
                  </c:pt>
                  <c:pt idx="14">
                    <c:v>Știri negative</c:v>
                  </c:pt>
                  <c:pt idx="15">
                    <c:v>Știri neutre</c:v>
                  </c:pt>
                  <c:pt idx="16">
                    <c:v>Știri pozitive</c:v>
                  </c:pt>
                  <c:pt idx="17">
                    <c:v>Știri negative</c:v>
                  </c:pt>
                  <c:pt idx="18">
                    <c:v>Știri neutre</c:v>
                  </c:pt>
                  <c:pt idx="19">
                    <c:v>Știri pozitive</c:v>
                  </c:pt>
                  <c:pt idx="20">
                    <c:v>Știri negative</c:v>
                  </c:pt>
                  <c:pt idx="21">
                    <c:v>Știri neutre</c:v>
                  </c:pt>
                  <c:pt idx="22">
                    <c:v>Știri pozitive</c:v>
                  </c:pt>
                  <c:pt idx="23">
                    <c:v>Știri negative</c:v>
                  </c:pt>
                  <c:pt idx="24">
                    <c:v>Știri neutre</c:v>
                  </c:pt>
                  <c:pt idx="25">
                    <c:v>Știri pozitive</c:v>
                  </c:pt>
                  <c:pt idx="26">
                    <c:v>Știri negative</c:v>
                  </c:pt>
                  <c:pt idx="27">
                    <c:v>Știri neutre</c:v>
                  </c:pt>
                  <c:pt idx="28">
                    <c:v>Știri pozitive</c:v>
                  </c:pt>
                  <c:pt idx="29">
                    <c:v>Știri negative</c:v>
                  </c:pt>
                  <c:pt idx="30">
                    <c:v>Știri neutre</c:v>
                  </c:pt>
                  <c:pt idx="31">
                    <c:v>Știri pozitive</c:v>
                  </c:pt>
                  <c:pt idx="32">
                    <c:v>Știri negative</c:v>
                  </c:pt>
                  <c:pt idx="33">
                    <c:v>Raport știri pozitive și negative</c:v>
                  </c:pt>
                </c:lvl>
                <c:lvl>
                  <c:pt idx="0">
                    <c:v>Prime TV </c:v>
                  </c:pt>
                  <c:pt idx="3">
                    <c:v>Moldova 1</c:v>
                  </c:pt>
                  <c:pt idx="6">
                    <c:v>JurnalTV</c:v>
                  </c:pt>
                  <c:pt idx="9">
                    <c:v>Pro TV</c:v>
                  </c:pt>
                  <c:pt idx="12">
                    <c:v>RTR</c:v>
                  </c:pt>
                  <c:pt idx="15">
                    <c:v>Publika TV</c:v>
                  </c:pt>
                  <c:pt idx="18">
                    <c:v>TV8</c:v>
                  </c:pt>
                  <c:pt idx="21">
                    <c:v>NTV</c:v>
                  </c:pt>
                  <c:pt idx="24">
                    <c:v>TVR Moldova</c:v>
                  </c:pt>
                  <c:pt idx="27">
                    <c:v>Accent TV</c:v>
                  </c:pt>
                  <c:pt idx="30">
                    <c:v>TOTAL</c:v>
                  </c:pt>
                </c:lvl>
              </c:multiLvlStrCache>
            </c:multiLvlStrRef>
          </c:cat>
          <c:val>
            <c:numRef>
              <c:f>'Dorin Chirtoacă'!$B$5:$AI$5</c:f>
              <c:numCache>
                <c:formatCode>General</c:formatCode>
                <c:ptCount val="34"/>
                <c:pt idx="0">
                  <c:v>4</c:v>
                </c:pt>
                <c:pt idx="1">
                  <c:v>1</c:v>
                </c:pt>
                <c:pt idx="2">
                  <c:v>2</c:v>
                </c:pt>
                <c:pt idx="3">
                  <c:v>1</c:v>
                </c:pt>
                <c:pt idx="4">
                  <c:v>1</c:v>
                </c:pt>
                <c:pt idx="5">
                  <c:v>1</c:v>
                </c:pt>
                <c:pt idx="6">
                  <c:v>1</c:v>
                </c:pt>
                <c:pt idx="7">
                  <c:v>1</c:v>
                </c:pt>
                <c:pt idx="8">
                  <c:v>1</c:v>
                </c:pt>
                <c:pt idx="9">
                  <c:v>5</c:v>
                </c:pt>
                <c:pt idx="10">
                  <c:v>0</c:v>
                </c:pt>
                <c:pt idx="11">
                  <c:v>0</c:v>
                </c:pt>
                <c:pt idx="12">
                  <c:v>1</c:v>
                </c:pt>
                <c:pt idx="13">
                  <c:v>0</c:v>
                </c:pt>
                <c:pt idx="14">
                  <c:v>0</c:v>
                </c:pt>
                <c:pt idx="15">
                  <c:v>2</c:v>
                </c:pt>
                <c:pt idx="16">
                  <c:v>1</c:v>
                </c:pt>
                <c:pt idx="17">
                  <c:v>3</c:v>
                </c:pt>
                <c:pt idx="18">
                  <c:v>0</c:v>
                </c:pt>
                <c:pt idx="19">
                  <c:v>1</c:v>
                </c:pt>
                <c:pt idx="20">
                  <c:v>1</c:v>
                </c:pt>
                <c:pt idx="21">
                  <c:v>0</c:v>
                </c:pt>
                <c:pt idx="22">
                  <c:v>0</c:v>
                </c:pt>
                <c:pt idx="23">
                  <c:v>0</c:v>
                </c:pt>
                <c:pt idx="24">
                  <c:v>1</c:v>
                </c:pt>
                <c:pt idx="25">
                  <c:v>1</c:v>
                </c:pt>
                <c:pt idx="26">
                  <c:v>0</c:v>
                </c:pt>
                <c:pt idx="27">
                  <c:v>0</c:v>
                </c:pt>
                <c:pt idx="28">
                  <c:v>0</c:v>
                </c:pt>
                <c:pt idx="29">
                  <c:v>0</c:v>
                </c:pt>
                <c:pt idx="30">
                  <c:v>15</c:v>
                </c:pt>
                <c:pt idx="31">
                  <c:v>6</c:v>
                </c:pt>
                <c:pt idx="32">
                  <c:v>8</c:v>
                </c:pt>
                <c:pt idx="33">
                  <c:v>-2</c:v>
                </c:pt>
              </c:numCache>
            </c:numRef>
          </c:val>
          <c:extLst>
            <c:ext xmlns:c16="http://schemas.microsoft.com/office/drawing/2014/chart" uri="{C3380CC4-5D6E-409C-BE32-E72D297353CC}">
              <c16:uniqueId val="{00000000-FB12-4309-8DC9-B60BC1EA32A1}"/>
            </c:ext>
          </c:extLst>
        </c:ser>
        <c:dLbls>
          <c:dLblPos val="outEnd"/>
          <c:showLegendKey val="0"/>
          <c:showVal val="1"/>
          <c:showCatName val="0"/>
          <c:showSerName val="0"/>
          <c:showPercent val="0"/>
          <c:showBubbleSize val="0"/>
        </c:dLbls>
        <c:gapWidth val="80"/>
        <c:overlap val="25"/>
        <c:axId val="1092680368"/>
        <c:axId val="1092680784"/>
      </c:barChart>
      <c:catAx>
        <c:axId val="109268036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092680784"/>
        <c:crosses val="autoZero"/>
        <c:auto val="1"/>
        <c:lblAlgn val="ctr"/>
        <c:lblOffset val="100"/>
        <c:noMultiLvlLbl val="0"/>
      </c:catAx>
      <c:valAx>
        <c:axId val="10926807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09268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ro-RO"/>
              <a:t>Știri TV</a:t>
            </a:r>
            <a:r>
              <a:rPr lang="ro-RO" baseline="0"/>
              <a:t> despre Andrei Năstase în perioada 9-22 septembrie.</a:t>
            </a:r>
            <a:endParaRPr lang="en-US"/>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'Dorin Chirtoacă'!$A$5</c:f>
              <c:strCache>
                <c:ptCount val="1"/>
                <c:pt idx="0">
                  <c:v>TOTAL</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'Dorin Chirtoacă'!$B$1:$AI$2</c:f>
              <c:multiLvlStrCache>
                <c:ptCount val="34"/>
                <c:lvl>
                  <c:pt idx="0">
                    <c:v>Știri neutre</c:v>
                  </c:pt>
                  <c:pt idx="1">
                    <c:v>Știri pozitive</c:v>
                  </c:pt>
                  <c:pt idx="2">
                    <c:v>Știri negative</c:v>
                  </c:pt>
                  <c:pt idx="3">
                    <c:v>Știri neutre</c:v>
                  </c:pt>
                  <c:pt idx="4">
                    <c:v>Știri pozitive</c:v>
                  </c:pt>
                  <c:pt idx="5">
                    <c:v>Știri negative</c:v>
                  </c:pt>
                  <c:pt idx="6">
                    <c:v>Știri neutre</c:v>
                  </c:pt>
                  <c:pt idx="7">
                    <c:v>Știri pozitive</c:v>
                  </c:pt>
                  <c:pt idx="8">
                    <c:v>Știri negative</c:v>
                  </c:pt>
                  <c:pt idx="9">
                    <c:v>Știri neutre</c:v>
                  </c:pt>
                  <c:pt idx="10">
                    <c:v>Știri pozitive</c:v>
                  </c:pt>
                  <c:pt idx="11">
                    <c:v>Știri negative</c:v>
                  </c:pt>
                  <c:pt idx="12">
                    <c:v>Știri neutre</c:v>
                  </c:pt>
                  <c:pt idx="13">
                    <c:v>Știri pozitive</c:v>
                  </c:pt>
                  <c:pt idx="14">
                    <c:v>Știri negative</c:v>
                  </c:pt>
                  <c:pt idx="15">
                    <c:v>Știri neutre</c:v>
                  </c:pt>
                  <c:pt idx="16">
                    <c:v>Știri pozitive</c:v>
                  </c:pt>
                  <c:pt idx="17">
                    <c:v>Știri negative</c:v>
                  </c:pt>
                  <c:pt idx="18">
                    <c:v>Știri neutre</c:v>
                  </c:pt>
                  <c:pt idx="19">
                    <c:v>Știri pozitive</c:v>
                  </c:pt>
                  <c:pt idx="20">
                    <c:v>Știri negative</c:v>
                  </c:pt>
                  <c:pt idx="21">
                    <c:v>Știri neutre</c:v>
                  </c:pt>
                  <c:pt idx="22">
                    <c:v>Știri pozitive</c:v>
                  </c:pt>
                  <c:pt idx="23">
                    <c:v>Știri negative</c:v>
                  </c:pt>
                  <c:pt idx="24">
                    <c:v>Știri neutre</c:v>
                  </c:pt>
                  <c:pt idx="25">
                    <c:v>Știri pozitive</c:v>
                  </c:pt>
                  <c:pt idx="26">
                    <c:v>Știri negative</c:v>
                  </c:pt>
                  <c:pt idx="27">
                    <c:v>Știri neutre</c:v>
                  </c:pt>
                  <c:pt idx="28">
                    <c:v>Știri pozitive</c:v>
                  </c:pt>
                  <c:pt idx="29">
                    <c:v>Știri negative</c:v>
                  </c:pt>
                  <c:pt idx="30">
                    <c:v>Știri neutre</c:v>
                  </c:pt>
                  <c:pt idx="31">
                    <c:v>Știri pozitive</c:v>
                  </c:pt>
                  <c:pt idx="32">
                    <c:v>Știri negative</c:v>
                  </c:pt>
                  <c:pt idx="33">
                    <c:v>Raport știri pozitive și negative</c:v>
                  </c:pt>
                </c:lvl>
                <c:lvl>
                  <c:pt idx="0">
                    <c:v>Prime TV </c:v>
                  </c:pt>
                  <c:pt idx="3">
                    <c:v>Moldova 1</c:v>
                  </c:pt>
                  <c:pt idx="6">
                    <c:v>JurnalTV</c:v>
                  </c:pt>
                  <c:pt idx="9">
                    <c:v>Pro TV</c:v>
                  </c:pt>
                  <c:pt idx="12">
                    <c:v>RTR</c:v>
                  </c:pt>
                  <c:pt idx="15">
                    <c:v>Publika TV</c:v>
                  </c:pt>
                  <c:pt idx="18">
                    <c:v>TV8</c:v>
                  </c:pt>
                  <c:pt idx="21">
                    <c:v>NTV</c:v>
                  </c:pt>
                  <c:pt idx="24">
                    <c:v>TVR Moldova</c:v>
                  </c:pt>
                  <c:pt idx="27">
                    <c:v>Accent TV</c:v>
                  </c:pt>
                  <c:pt idx="30">
                    <c:v>TOTAL</c:v>
                  </c:pt>
                </c:lvl>
              </c:multiLvlStrCache>
            </c:multiLvlStrRef>
          </c:cat>
          <c:val>
            <c:numRef>
              <c:f>'Dorin Chirtoacă'!$B$5:$AI$5</c:f>
              <c:numCache>
                <c:formatCode>General</c:formatCode>
                <c:ptCount val="34"/>
                <c:pt idx="0">
                  <c:v>13</c:v>
                </c:pt>
                <c:pt idx="1">
                  <c:v>0</c:v>
                </c:pt>
                <c:pt idx="2">
                  <c:v>23</c:v>
                </c:pt>
                <c:pt idx="3">
                  <c:v>15</c:v>
                </c:pt>
                <c:pt idx="4">
                  <c:v>6</c:v>
                </c:pt>
                <c:pt idx="5">
                  <c:v>0</c:v>
                </c:pt>
                <c:pt idx="6">
                  <c:v>16</c:v>
                </c:pt>
                <c:pt idx="7">
                  <c:v>6</c:v>
                </c:pt>
                <c:pt idx="8">
                  <c:v>0</c:v>
                </c:pt>
                <c:pt idx="9">
                  <c:v>21</c:v>
                </c:pt>
                <c:pt idx="10">
                  <c:v>2</c:v>
                </c:pt>
                <c:pt idx="11">
                  <c:v>1</c:v>
                </c:pt>
                <c:pt idx="12">
                  <c:v>6</c:v>
                </c:pt>
                <c:pt idx="13">
                  <c:v>4</c:v>
                </c:pt>
                <c:pt idx="14">
                  <c:v>0</c:v>
                </c:pt>
                <c:pt idx="15">
                  <c:v>9</c:v>
                </c:pt>
                <c:pt idx="16">
                  <c:v>0</c:v>
                </c:pt>
                <c:pt idx="17">
                  <c:v>22</c:v>
                </c:pt>
                <c:pt idx="18">
                  <c:v>11</c:v>
                </c:pt>
                <c:pt idx="19">
                  <c:v>1</c:v>
                </c:pt>
                <c:pt idx="20">
                  <c:v>4</c:v>
                </c:pt>
                <c:pt idx="21">
                  <c:v>2</c:v>
                </c:pt>
                <c:pt idx="22">
                  <c:v>0</c:v>
                </c:pt>
                <c:pt idx="23">
                  <c:v>1</c:v>
                </c:pt>
                <c:pt idx="24">
                  <c:v>9</c:v>
                </c:pt>
                <c:pt idx="25">
                  <c:v>5</c:v>
                </c:pt>
                <c:pt idx="26">
                  <c:v>1</c:v>
                </c:pt>
                <c:pt idx="27">
                  <c:v>3</c:v>
                </c:pt>
                <c:pt idx="28">
                  <c:v>0</c:v>
                </c:pt>
                <c:pt idx="29">
                  <c:v>2</c:v>
                </c:pt>
                <c:pt idx="30">
                  <c:v>105</c:v>
                </c:pt>
                <c:pt idx="31">
                  <c:v>24</c:v>
                </c:pt>
                <c:pt idx="32">
                  <c:v>54</c:v>
                </c:pt>
                <c:pt idx="33">
                  <c:v>-30</c:v>
                </c:pt>
              </c:numCache>
            </c:numRef>
          </c:val>
          <c:extLst>
            <c:ext xmlns:c16="http://schemas.microsoft.com/office/drawing/2014/chart" uri="{C3380CC4-5D6E-409C-BE32-E72D297353CC}">
              <c16:uniqueId val="{00000000-56B2-4382-A534-8607F0F532DD}"/>
            </c:ext>
          </c:extLst>
        </c:ser>
        <c:dLbls>
          <c:dLblPos val="outEnd"/>
          <c:showLegendKey val="0"/>
          <c:showVal val="1"/>
          <c:showCatName val="0"/>
          <c:showSerName val="0"/>
          <c:showPercent val="0"/>
          <c:showBubbleSize val="0"/>
        </c:dLbls>
        <c:gapWidth val="80"/>
        <c:overlap val="25"/>
        <c:axId val="1092680368"/>
        <c:axId val="1092680784"/>
      </c:barChart>
      <c:catAx>
        <c:axId val="109268036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092680784"/>
        <c:crosses val="autoZero"/>
        <c:auto val="1"/>
        <c:lblAlgn val="ctr"/>
        <c:lblOffset val="100"/>
        <c:noMultiLvlLbl val="0"/>
      </c:catAx>
      <c:valAx>
        <c:axId val="10926807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09268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ro-RO"/>
              <a:t>Știri TV</a:t>
            </a:r>
            <a:r>
              <a:rPr lang="ro-RO" baseline="0"/>
              <a:t> despre Ion Ceban în perioada 9-22 septembrie.</a:t>
            </a:r>
            <a:endParaRPr lang="en-US"/>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'Dorin Chirtoacă'!$A$5</c:f>
              <c:strCache>
                <c:ptCount val="1"/>
                <c:pt idx="0">
                  <c:v>TOTAL</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'Dorin Chirtoacă'!$B$1:$AI$2</c:f>
              <c:multiLvlStrCache>
                <c:ptCount val="34"/>
                <c:lvl>
                  <c:pt idx="0">
                    <c:v>Știri neutre</c:v>
                  </c:pt>
                  <c:pt idx="1">
                    <c:v>Știri pozitive</c:v>
                  </c:pt>
                  <c:pt idx="2">
                    <c:v>Știri negative</c:v>
                  </c:pt>
                  <c:pt idx="3">
                    <c:v>Știri neutre</c:v>
                  </c:pt>
                  <c:pt idx="4">
                    <c:v>Știri pozitive</c:v>
                  </c:pt>
                  <c:pt idx="5">
                    <c:v>Știri negative</c:v>
                  </c:pt>
                  <c:pt idx="6">
                    <c:v>Știri neutre</c:v>
                  </c:pt>
                  <c:pt idx="7">
                    <c:v>Știri pozitive</c:v>
                  </c:pt>
                  <c:pt idx="8">
                    <c:v>Știri negative</c:v>
                  </c:pt>
                  <c:pt idx="9">
                    <c:v>Știri neutre</c:v>
                  </c:pt>
                  <c:pt idx="10">
                    <c:v>Știri pozitive</c:v>
                  </c:pt>
                  <c:pt idx="11">
                    <c:v>Știri negative</c:v>
                  </c:pt>
                  <c:pt idx="12">
                    <c:v>Știri neutre</c:v>
                  </c:pt>
                  <c:pt idx="13">
                    <c:v>Știri pozitive</c:v>
                  </c:pt>
                  <c:pt idx="14">
                    <c:v>Știri negative</c:v>
                  </c:pt>
                  <c:pt idx="15">
                    <c:v>Știri neutre</c:v>
                  </c:pt>
                  <c:pt idx="16">
                    <c:v>Știri pozitive</c:v>
                  </c:pt>
                  <c:pt idx="17">
                    <c:v>Știri negative</c:v>
                  </c:pt>
                  <c:pt idx="18">
                    <c:v>Știri neutre</c:v>
                  </c:pt>
                  <c:pt idx="19">
                    <c:v>Știri pozitive</c:v>
                  </c:pt>
                  <c:pt idx="20">
                    <c:v>Știri negative</c:v>
                  </c:pt>
                  <c:pt idx="21">
                    <c:v>Știri neutre</c:v>
                  </c:pt>
                  <c:pt idx="22">
                    <c:v>Știri pozitive</c:v>
                  </c:pt>
                  <c:pt idx="23">
                    <c:v>Știri negative</c:v>
                  </c:pt>
                  <c:pt idx="24">
                    <c:v>Știri neutre</c:v>
                  </c:pt>
                  <c:pt idx="25">
                    <c:v>Știri pozitive</c:v>
                  </c:pt>
                  <c:pt idx="26">
                    <c:v>Știri negative</c:v>
                  </c:pt>
                  <c:pt idx="27">
                    <c:v>Știri neutre</c:v>
                  </c:pt>
                  <c:pt idx="28">
                    <c:v>Știri pozitive</c:v>
                  </c:pt>
                  <c:pt idx="29">
                    <c:v>Știri negative</c:v>
                  </c:pt>
                  <c:pt idx="30">
                    <c:v>Știri neutre</c:v>
                  </c:pt>
                  <c:pt idx="31">
                    <c:v>Știri pozitive</c:v>
                  </c:pt>
                  <c:pt idx="32">
                    <c:v>Știri negative</c:v>
                  </c:pt>
                  <c:pt idx="33">
                    <c:v>Raport știri pozitive și negative</c:v>
                  </c:pt>
                </c:lvl>
                <c:lvl>
                  <c:pt idx="0">
                    <c:v>Prime TV </c:v>
                  </c:pt>
                  <c:pt idx="3">
                    <c:v>Moldova 1</c:v>
                  </c:pt>
                  <c:pt idx="6">
                    <c:v>JurnalTV</c:v>
                  </c:pt>
                  <c:pt idx="9">
                    <c:v>Pro TV</c:v>
                  </c:pt>
                  <c:pt idx="12">
                    <c:v>RTR</c:v>
                  </c:pt>
                  <c:pt idx="15">
                    <c:v>Publika TV</c:v>
                  </c:pt>
                  <c:pt idx="18">
                    <c:v>TV8</c:v>
                  </c:pt>
                  <c:pt idx="21">
                    <c:v>NTV</c:v>
                  </c:pt>
                  <c:pt idx="24">
                    <c:v>TVR Moldova</c:v>
                  </c:pt>
                  <c:pt idx="27">
                    <c:v>Accent TV</c:v>
                  </c:pt>
                  <c:pt idx="30">
                    <c:v>TOTAL</c:v>
                  </c:pt>
                </c:lvl>
              </c:multiLvlStrCache>
            </c:multiLvlStrRef>
          </c:cat>
          <c:val>
            <c:numRef>
              <c:f>'Dorin Chirtoacă'!$B$5:$AI$5</c:f>
              <c:numCache>
                <c:formatCode>General</c:formatCode>
                <c:ptCount val="34"/>
                <c:pt idx="0">
                  <c:v>6</c:v>
                </c:pt>
                <c:pt idx="1">
                  <c:v>0</c:v>
                </c:pt>
                <c:pt idx="2">
                  <c:v>12</c:v>
                </c:pt>
                <c:pt idx="3">
                  <c:v>7</c:v>
                </c:pt>
                <c:pt idx="4">
                  <c:v>5</c:v>
                </c:pt>
                <c:pt idx="5">
                  <c:v>0</c:v>
                </c:pt>
                <c:pt idx="6">
                  <c:v>6</c:v>
                </c:pt>
                <c:pt idx="7">
                  <c:v>4</c:v>
                </c:pt>
                <c:pt idx="8">
                  <c:v>1</c:v>
                </c:pt>
                <c:pt idx="9">
                  <c:v>14</c:v>
                </c:pt>
                <c:pt idx="10">
                  <c:v>0</c:v>
                </c:pt>
                <c:pt idx="11">
                  <c:v>3</c:v>
                </c:pt>
                <c:pt idx="12">
                  <c:v>0</c:v>
                </c:pt>
                <c:pt idx="13">
                  <c:v>8</c:v>
                </c:pt>
                <c:pt idx="14">
                  <c:v>0</c:v>
                </c:pt>
                <c:pt idx="15">
                  <c:v>4</c:v>
                </c:pt>
                <c:pt idx="16">
                  <c:v>0</c:v>
                </c:pt>
                <c:pt idx="17">
                  <c:v>11</c:v>
                </c:pt>
                <c:pt idx="18">
                  <c:v>6</c:v>
                </c:pt>
                <c:pt idx="19">
                  <c:v>0</c:v>
                </c:pt>
                <c:pt idx="20">
                  <c:v>5</c:v>
                </c:pt>
                <c:pt idx="21">
                  <c:v>3</c:v>
                </c:pt>
                <c:pt idx="22">
                  <c:v>10</c:v>
                </c:pt>
                <c:pt idx="23">
                  <c:v>0</c:v>
                </c:pt>
                <c:pt idx="24">
                  <c:v>6</c:v>
                </c:pt>
                <c:pt idx="25">
                  <c:v>2</c:v>
                </c:pt>
                <c:pt idx="26">
                  <c:v>0</c:v>
                </c:pt>
                <c:pt idx="27">
                  <c:v>2</c:v>
                </c:pt>
                <c:pt idx="28">
                  <c:v>9</c:v>
                </c:pt>
                <c:pt idx="29">
                  <c:v>0</c:v>
                </c:pt>
                <c:pt idx="30">
                  <c:v>54</c:v>
                </c:pt>
                <c:pt idx="31">
                  <c:v>38</c:v>
                </c:pt>
                <c:pt idx="32">
                  <c:v>32</c:v>
                </c:pt>
                <c:pt idx="33">
                  <c:v>6</c:v>
                </c:pt>
              </c:numCache>
            </c:numRef>
          </c:val>
          <c:extLst>
            <c:ext xmlns:c16="http://schemas.microsoft.com/office/drawing/2014/chart" uri="{C3380CC4-5D6E-409C-BE32-E72D297353CC}">
              <c16:uniqueId val="{00000000-E14B-44F9-BCB6-E6A72C84CEB9}"/>
            </c:ext>
          </c:extLst>
        </c:ser>
        <c:dLbls>
          <c:dLblPos val="outEnd"/>
          <c:showLegendKey val="0"/>
          <c:showVal val="1"/>
          <c:showCatName val="0"/>
          <c:showSerName val="0"/>
          <c:showPercent val="0"/>
          <c:showBubbleSize val="0"/>
        </c:dLbls>
        <c:gapWidth val="80"/>
        <c:overlap val="25"/>
        <c:axId val="1092680368"/>
        <c:axId val="1092680784"/>
      </c:barChart>
      <c:catAx>
        <c:axId val="109268036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092680784"/>
        <c:crosses val="autoZero"/>
        <c:auto val="1"/>
        <c:lblAlgn val="ctr"/>
        <c:lblOffset val="100"/>
        <c:noMultiLvlLbl val="0"/>
      </c:catAx>
      <c:valAx>
        <c:axId val="10926807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09268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ro-RO"/>
              <a:t>Știri TV</a:t>
            </a:r>
            <a:r>
              <a:rPr lang="ro-RO" baseline="0"/>
              <a:t> despre Ruslan Codreanu în perioada 9-22 septembrie.</a:t>
            </a:r>
            <a:endParaRPr lang="en-US"/>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'Dorin Chirtoacă'!$A$5</c:f>
              <c:strCache>
                <c:ptCount val="1"/>
                <c:pt idx="0">
                  <c:v>TOTAL</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'Dorin Chirtoacă'!$B$1:$AI$2</c:f>
              <c:multiLvlStrCache>
                <c:ptCount val="34"/>
                <c:lvl>
                  <c:pt idx="0">
                    <c:v>Știri neutre</c:v>
                  </c:pt>
                  <c:pt idx="1">
                    <c:v>Știri pozitive</c:v>
                  </c:pt>
                  <c:pt idx="2">
                    <c:v>Știri negative</c:v>
                  </c:pt>
                  <c:pt idx="3">
                    <c:v>Știri neutre</c:v>
                  </c:pt>
                  <c:pt idx="4">
                    <c:v>Știri pozitive</c:v>
                  </c:pt>
                  <c:pt idx="5">
                    <c:v>Știri negative</c:v>
                  </c:pt>
                  <c:pt idx="6">
                    <c:v>Știri neutre</c:v>
                  </c:pt>
                  <c:pt idx="7">
                    <c:v>Știri pozitive</c:v>
                  </c:pt>
                  <c:pt idx="8">
                    <c:v>Știri negative</c:v>
                  </c:pt>
                  <c:pt idx="9">
                    <c:v>Știri neutre</c:v>
                  </c:pt>
                  <c:pt idx="10">
                    <c:v>Știri pozitive</c:v>
                  </c:pt>
                  <c:pt idx="11">
                    <c:v>Știri negative</c:v>
                  </c:pt>
                  <c:pt idx="12">
                    <c:v>Știri neutre</c:v>
                  </c:pt>
                  <c:pt idx="13">
                    <c:v>Știri pozitive</c:v>
                  </c:pt>
                  <c:pt idx="14">
                    <c:v>Știri negative</c:v>
                  </c:pt>
                  <c:pt idx="15">
                    <c:v>Știri neutre</c:v>
                  </c:pt>
                  <c:pt idx="16">
                    <c:v>Știri pozitive</c:v>
                  </c:pt>
                  <c:pt idx="17">
                    <c:v>Știri negative</c:v>
                  </c:pt>
                  <c:pt idx="18">
                    <c:v>Știri neutre</c:v>
                  </c:pt>
                  <c:pt idx="19">
                    <c:v>Știri pozitive</c:v>
                  </c:pt>
                  <c:pt idx="20">
                    <c:v>Știri negative</c:v>
                  </c:pt>
                  <c:pt idx="21">
                    <c:v>Știri neutre</c:v>
                  </c:pt>
                  <c:pt idx="22">
                    <c:v>Știri pozitive</c:v>
                  </c:pt>
                  <c:pt idx="23">
                    <c:v>Știri negative</c:v>
                  </c:pt>
                  <c:pt idx="24">
                    <c:v>Știri neutre</c:v>
                  </c:pt>
                  <c:pt idx="25">
                    <c:v>Știri pozitive</c:v>
                  </c:pt>
                  <c:pt idx="26">
                    <c:v>Știri negative</c:v>
                  </c:pt>
                  <c:pt idx="27">
                    <c:v>Știri neutre</c:v>
                  </c:pt>
                  <c:pt idx="28">
                    <c:v>Știri pozitive</c:v>
                  </c:pt>
                  <c:pt idx="29">
                    <c:v>Știri negative</c:v>
                  </c:pt>
                  <c:pt idx="30">
                    <c:v>Știri neutre</c:v>
                  </c:pt>
                  <c:pt idx="31">
                    <c:v>Știri pozitive</c:v>
                  </c:pt>
                  <c:pt idx="32">
                    <c:v>Știri negative</c:v>
                  </c:pt>
                  <c:pt idx="33">
                    <c:v>Raport știri pozitive și negative</c:v>
                  </c:pt>
                </c:lvl>
                <c:lvl>
                  <c:pt idx="0">
                    <c:v>Prime TV </c:v>
                  </c:pt>
                  <c:pt idx="3">
                    <c:v>Moldova 1</c:v>
                  </c:pt>
                  <c:pt idx="6">
                    <c:v>JurnalTV</c:v>
                  </c:pt>
                  <c:pt idx="9">
                    <c:v>Pro TV</c:v>
                  </c:pt>
                  <c:pt idx="12">
                    <c:v>RTR</c:v>
                  </c:pt>
                  <c:pt idx="15">
                    <c:v>Publika TV</c:v>
                  </c:pt>
                  <c:pt idx="18">
                    <c:v>TV8</c:v>
                  </c:pt>
                  <c:pt idx="21">
                    <c:v>NTV</c:v>
                  </c:pt>
                  <c:pt idx="24">
                    <c:v>TVR Moldova</c:v>
                  </c:pt>
                  <c:pt idx="27">
                    <c:v>Accent TV</c:v>
                  </c:pt>
                  <c:pt idx="30">
                    <c:v>TOTAL</c:v>
                  </c:pt>
                </c:lvl>
              </c:multiLvlStrCache>
            </c:multiLvlStrRef>
          </c:cat>
          <c:val>
            <c:numRef>
              <c:f>'Dorin Chirtoacă'!$B$5:$AI$5</c:f>
              <c:numCache>
                <c:formatCode>General</c:formatCode>
                <c:ptCount val="34"/>
                <c:pt idx="0">
                  <c:v>4</c:v>
                </c:pt>
                <c:pt idx="1">
                  <c:v>1</c:v>
                </c:pt>
                <c:pt idx="2">
                  <c:v>1</c:v>
                </c:pt>
                <c:pt idx="3">
                  <c:v>1</c:v>
                </c:pt>
                <c:pt idx="4">
                  <c:v>2</c:v>
                </c:pt>
                <c:pt idx="5">
                  <c:v>0</c:v>
                </c:pt>
                <c:pt idx="6">
                  <c:v>4</c:v>
                </c:pt>
                <c:pt idx="7">
                  <c:v>1</c:v>
                </c:pt>
                <c:pt idx="8">
                  <c:v>0</c:v>
                </c:pt>
                <c:pt idx="9">
                  <c:v>5</c:v>
                </c:pt>
                <c:pt idx="10">
                  <c:v>0</c:v>
                </c:pt>
                <c:pt idx="11">
                  <c:v>0</c:v>
                </c:pt>
                <c:pt idx="12">
                  <c:v>1</c:v>
                </c:pt>
                <c:pt idx="13">
                  <c:v>1</c:v>
                </c:pt>
                <c:pt idx="14">
                  <c:v>0</c:v>
                </c:pt>
                <c:pt idx="15">
                  <c:v>6</c:v>
                </c:pt>
                <c:pt idx="16">
                  <c:v>0</c:v>
                </c:pt>
                <c:pt idx="17">
                  <c:v>1</c:v>
                </c:pt>
                <c:pt idx="18">
                  <c:v>1</c:v>
                </c:pt>
                <c:pt idx="19">
                  <c:v>1</c:v>
                </c:pt>
                <c:pt idx="20">
                  <c:v>0</c:v>
                </c:pt>
                <c:pt idx="21">
                  <c:v>1</c:v>
                </c:pt>
                <c:pt idx="22">
                  <c:v>0</c:v>
                </c:pt>
                <c:pt idx="23">
                  <c:v>0</c:v>
                </c:pt>
                <c:pt idx="24">
                  <c:v>0</c:v>
                </c:pt>
                <c:pt idx="25">
                  <c:v>1</c:v>
                </c:pt>
                <c:pt idx="26">
                  <c:v>0</c:v>
                </c:pt>
                <c:pt idx="27">
                  <c:v>0</c:v>
                </c:pt>
                <c:pt idx="28">
                  <c:v>0</c:v>
                </c:pt>
                <c:pt idx="29">
                  <c:v>0</c:v>
                </c:pt>
                <c:pt idx="30">
                  <c:v>23</c:v>
                </c:pt>
                <c:pt idx="31">
                  <c:v>7</c:v>
                </c:pt>
                <c:pt idx="32">
                  <c:v>2</c:v>
                </c:pt>
                <c:pt idx="33">
                  <c:v>5</c:v>
                </c:pt>
              </c:numCache>
            </c:numRef>
          </c:val>
          <c:extLst>
            <c:ext xmlns:c16="http://schemas.microsoft.com/office/drawing/2014/chart" uri="{C3380CC4-5D6E-409C-BE32-E72D297353CC}">
              <c16:uniqueId val="{00000000-EEE3-46B6-A1E7-66764E95E94F}"/>
            </c:ext>
          </c:extLst>
        </c:ser>
        <c:dLbls>
          <c:dLblPos val="outEnd"/>
          <c:showLegendKey val="0"/>
          <c:showVal val="1"/>
          <c:showCatName val="0"/>
          <c:showSerName val="0"/>
          <c:showPercent val="0"/>
          <c:showBubbleSize val="0"/>
        </c:dLbls>
        <c:gapWidth val="80"/>
        <c:overlap val="25"/>
        <c:axId val="1092680368"/>
        <c:axId val="1092680784"/>
      </c:barChart>
      <c:catAx>
        <c:axId val="109268036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092680784"/>
        <c:crosses val="autoZero"/>
        <c:auto val="1"/>
        <c:lblAlgn val="ctr"/>
        <c:lblOffset val="100"/>
        <c:noMultiLvlLbl val="0"/>
      </c:catAx>
      <c:valAx>
        <c:axId val="10926807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09268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 pe săptămână'!$A$81</c:f>
              <c:strCache>
                <c:ptCount val="1"/>
                <c:pt idx="0">
                  <c:v>Mențiuni pozitive sau negative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pe săptămână'!$B$80:$AE$80</c:f>
              <c:strCache>
                <c:ptCount val="28"/>
                <c:pt idx="0">
                  <c:v>Prime TV </c:v>
                </c:pt>
                <c:pt idx="3">
                  <c:v>Moldova 1</c:v>
                </c:pt>
                <c:pt idx="6">
                  <c:v>JurnalTV</c:v>
                </c:pt>
                <c:pt idx="9">
                  <c:v>Pro TV</c:v>
                </c:pt>
                <c:pt idx="12">
                  <c:v>RTR</c:v>
                </c:pt>
                <c:pt idx="15">
                  <c:v>Publika TV</c:v>
                </c:pt>
                <c:pt idx="18">
                  <c:v>TV8</c:v>
                </c:pt>
                <c:pt idx="21">
                  <c:v>NTV</c:v>
                </c:pt>
                <c:pt idx="24">
                  <c:v>TVR Moldova</c:v>
                </c:pt>
                <c:pt idx="27">
                  <c:v>Accent TV</c:v>
                </c:pt>
              </c:strCache>
            </c:strRef>
          </c:cat>
          <c:val>
            <c:numRef>
              <c:f>'Total pe săptămână'!$B$81:$AE$81</c:f>
              <c:numCache>
                <c:formatCode>General</c:formatCode>
                <c:ptCount val="30"/>
                <c:pt idx="0">
                  <c:v>53</c:v>
                </c:pt>
                <c:pt idx="3">
                  <c:v>35</c:v>
                </c:pt>
                <c:pt idx="6">
                  <c:v>27</c:v>
                </c:pt>
                <c:pt idx="9">
                  <c:v>21</c:v>
                </c:pt>
                <c:pt idx="12">
                  <c:v>17</c:v>
                </c:pt>
                <c:pt idx="15">
                  <c:v>48</c:v>
                </c:pt>
                <c:pt idx="18">
                  <c:v>20</c:v>
                </c:pt>
                <c:pt idx="21">
                  <c:v>14</c:v>
                </c:pt>
                <c:pt idx="24">
                  <c:v>18</c:v>
                </c:pt>
                <c:pt idx="27">
                  <c:v>13</c:v>
                </c:pt>
              </c:numCache>
            </c:numRef>
          </c:val>
          <c:extLst>
            <c:ext xmlns:c16="http://schemas.microsoft.com/office/drawing/2014/chart" uri="{C3380CC4-5D6E-409C-BE32-E72D297353CC}">
              <c16:uniqueId val="{00000000-27F4-404F-A3D4-744859D223F2}"/>
            </c:ext>
          </c:extLst>
        </c:ser>
        <c:dLbls>
          <c:showLegendKey val="0"/>
          <c:showVal val="0"/>
          <c:showCatName val="0"/>
          <c:showSerName val="0"/>
          <c:showPercent val="0"/>
          <c:showBubbleSize val="0"/>
        </c:dLbls>
        <c:gapWidth val="219"/>
        <c:overlap val="-27"/>
        <c:axId val="1145839296"/>
        <c:axId val="1145833056"/>
      </c:barChart>
      <c:catAx>
        <c:axId val="114583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45833056"/>
        <c:crosses val="autoZero"/>
        <c:auto val="1"/>
        <c:lblAlgn val="ctr"/>
        <c:lblOffset val="100"/>
        <c:noMultiLvlLbl val="0"/>
      </c:catAx>
      <c:valAx>
        <c:axId val="1145833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45839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 pe săptămână'!$A$84</c:f>
              <c:strCache>
                <c:ptCount val="1"/>
                <c:pt idx="0">
                  <c:v>% de știri neutre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pe săptămână'!$B$83:$AE$83</c:f>
              <c:strCache>
                <c:ptCount val="28"/>
                <c:pt idx="0">
                  <c:v>Prime TV </c:v>
                </c:pt>
                <c:pt idx="3">
                  <c:v>Moldova 1</c:v>
                </c:pt>
                <c:pt idx="6">
                  <c:v>JurnalTV</c:v>
                </c:pt>
                <c:pt idx="9">
                  <c:v>Pro TV</c:v>
                </c:pt>
                <c:pt idx="12">
                  <c:v>RTR</c:v>
                </c:pt>
                <c:pt idx="15">
                  <c:v>Publika TV</c:v>
                </c:pt>
                <c:pt idx="18">
                  <c:v>TV8</c:v>
                </c:pt>
                <c:pt idx="21">
                  <c:v>NTV</c:v>
                </c:pt>
                <c:pt idx="24">
                  <c:v>TVR Moldova</c:v>
                </c:pt>
                <c:pt idx="27">
                  <c:v>Accent TV</c:v>
                </c:pt>
              </c:strCache>
            </c:strRef>
          </c:cat>
          <c:val>
            <c:numRef>
              <c:f>'Total pe săptămână'!$B$84:$AE$84</c:f>
              <c:numCache>
                <c:formatCode>General</c:formatCode>
                <c:ptCount val="30"/>
                <c:pt idx="0" formatCode="0%">
                  <c:v>0.53508771929824561</c:v>
                </c:pt>
                <c:pt idx="3" formatCode="0%">
                  <c:v>0.58823529411764708</c:v>
                </c:pt>
                <c:pt idx="6" formatCode="0%">
                  <c:v>0.68604651162790697</c:v>
                </c:pt>
                <c:pt idx="9" formatCode="0%">
                  <c:v>0.81415929203539827</c:v>
                </c:pt>
                <c:pt idx="12" formatCode="0%">
                  <c:v>0.45161290322580644</c:v>
                </c:pt>
                <c:pt idx="15" formatCode="0%">
                  <c:v>0.55140186915887845</c:v>
                </c:pt>
                <c:pt idx="18" formatCode="0%">
                  <c:v>0.67741935483870963</c:v>
                </c:pt>
                <c:pt idx="21" formatCode="0%">
                  <c:v>0.46153846153846156</c:v>
                </c:pt>
                <c:pt idx="24" formatCode="0%">
                  <c:v>0.6785714285714286</c:v>
                </c:pt>
                <c:pt idx="27" formatCode="0%">
                  <c:v>0.48</c:v>
                </c:pt>
              </c:numCache>
            </c:numRef>
          </c:val>
          <c:extLst>
            <c:ext xmlns:c16="http://schemas.microsoft.com/office/drawing/2014/chart" uri="{C3380CC4-5D6E-409C-BE32-E72D297353CC}">
              <c16:uniqueId val="{00000000-8429-4569-B21C-EFFDCA623A1E}"/>
            </c:ext>
          </c:extLst>
        </c:ser>
        <c:dLbls>
          <c:showLegendKey val="0"/>
          <c:showVal val="0"/>
          <c:showCatName val="0"/>
          <c:showSerName val="0"/>
          <c:showPercent val="0"/>
          <c:showBubbleSize val="0"/>
        </c:dLbls>
        <c:gapWidth val="219"/>
        <c:overlap val="-27"/>
        <c:axId val="1145833472"/>
        <c:axId val="1145835968"/>
      </c:barChart>
      <c:catAx>
        <c:axId val="114583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45835968"/>
        <c:crosses val="autoZero"/>
        <c:auto val="1"/>
        <c:lblAlgn val="ctr"/>
        <c:lblOffset val="100"/>
        <c:noMultiLvlLbl val="0"/>
      </c:catAx>
      <c:valAx>
        <c:axId val="1145835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4583347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o-RO"/>
              <a:t>Tipuri de mențiuni despre candidați la PrimeTV</a:t>
            </a:r>
            <a:endParaRPr lang="en-US"/>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'Posturi TV'!$B$1:$B$2</c:f>
              <c:strCache>
                <c:ptCount val="2"/>
                <c:pt idx="0">
                  <c:v>Prime TV </c:v>
                </c:pt>
                <c:pt idx="1">
                  <c:v>Știri neutre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TV'!$B$3:$B$23</c:f>
              <c:numCache>
                <c:formatCode>General</c:formatCode>
                <c:ptCount val="21"/>
                <c:pt idx="0">
                  <c:v>13</c:v>
                </c:pt>
                <c:pt idx="1">
                  <c:v>6</c:v>
                </c:pt>
                <c:pt idx="2">
                  <c:v>0</c:v>
                </c:pt>
                <c:pt idx="3">
                  <c:v>4</c:v>
                </c:pt>
                <c:pt idx="4">
                  <c:v>3</c:v>
                </c:pt>
                <c:pt idx="5">
                  <c:v>4</c:v>
                </c:pt>
                <c:pt idx="6">
                  <c:v>2</c:v>
                </c:pt>
                <c:pt idx="7">
                  <c:v>0</c:v>
                </c:pt>
                <c:pt idx="8">
                  <c:v>10</c:v>
                </c:pt>
                <c:pt idx="9">
                  <c:v>6</c:v>
                </c:pt>
                <c:pt idx="10">
                  <c:v>0</c:v>
                </c:pt>
                <c:pt idx="11">
                  <c:v>0</c:v>
                </c:pt>
                <c:pt idx="12">
                  <c:v>0</c:v>
                </c:pt>
                <c:pt idx="13">
                  <c:v>1</c:v>
                </c:pt>
                <c:pt idx="14">
                  <c:v>0</c:v>
                </c:pt>
                <c:pt idx="15">
                  <c:v>0</c:v>
                </c:pt>
                <c:pt idx="16">
                  <c:v>3</c:v>
                </c:pt>
                <c:pt idx="17">
                  <c:v>2</c:v>
                </c:pt>
                <c:pt idx="18">
                  <c:v>3</c:v>
                </c:pt>
                <c:pt idx="19">
                  <c:v>4</c:v>
                </c:pt>
                <c:pt idx="20">
                  <c:v>0</c:v>
                </c:pt>
              </c:numCache>
            </c:numRef>
          </c:val>
          <c:extLst>
            <c:ext xmlns:c16="http://schemas.microsoft.com/office/drawing/2014/chart" uri="{C3380CC4-5D6E-409C-BE32-E72D297353CC}">
              <c16:uniqueId val="{00000000-E98E-47BA-BC3B-21FB97370A54}"/>
            </c:ext>
          </c:extLst>
        </c:ser>
        <c:ser>
          <c:idx val="1"/>
          <c:order val="1"/>
          <c:tx>
            <c:strRef>
              <c:f>'Posturi TV'!$C$1:$C$2</c:f>
              <c:strCache>
                <c:ptCount val="2"/>
                <c:pt idx="0">
                  <c:v>Prime TV </c:v>
                </c:pt>
                <c:pt idx="1">
                  <c:v>Știri pozitive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TV'!$C$3:$C$23</c:f>
              <c:numCache>
                <c:formatCode>General</c:formatCode>
                <c:ptCount val="21"/>
                <c:pt idx="0">
                  <c:v>0</c:v>
                </c:pt>
                <c:pt idx="1">
                  <c:v>0</c:v>
                </c:pt>
                <c:pt idx="2">
                  <c:v>1</c:v>
                </c:pt>
                <c:pt idx="3">
                  <c:v>1</c:v>
                </c:pt>
                <c:pt idx="4">
                  <c:v>1</c:v>
                </c:pt>
                <c:pt idx="5">
                  <c:v>1</c:v>
                </c:pt>
                <c:pt idx="6">
                  <c:v>1</c:v>
                </c:pt>
                <c:pt idx="7">
                  <c:v>0</c:v>
                </c:pt>
                <c:pt idx="8">
                  <c:v>3</c:v>
                </c:pt>
                <c:pt idx="9">
                  <c:v>0</c:v>
                </c:pt>
                <c:pt idx="10">
                  <c:v>0</c:v>
                </c:pt>
                <c:pt idx="11">
                  <c:v>0</c:v>
                </c:pt>
                <c:pt idx="12">
                  <c:v>0</c:v>
                </c:pt>
                <c:pt idx="13">
                  <c:v>1</c:v>
                </c:pt>
                <c:pt idx="14">
                  <c:v>0</c:v>
                </c:pt>
                <c:pt idx="15">
                  <c:v>1</c:v>
                </c:pt>
                <c:pt idx="16">
                  <c:v>0</c:v>
                </c:pt>
                <c:pt idx="17">
                  <c:v>0</c:v>
                </c:pt>
                <c:pt idx="18">
                  <c:v>0</c:v>
                </c:pt>
                <c:pt idx="19">
                  <c:v>0</c:v>
                </c:pt>
                <c:pt idx="20">
                  <c:v>2</c:v>
                </c:pt>
              </c:numCache>
            </c:numRef>
          </c:val>
          <c:extLst>
            <c:ext xmlns:c16="http://schemas.microsoft.com/office/drawing/2014/chart" uri="{C3380CC4-5D6E-409C-BE32-E72D297353CC}">
              <c16:uniqueId val="{00000001-E98E-47BA-BC3B-21FB97370A54}"/>
            </c:ext>
          </c:extLst>
        </c:ser>
        <c:ser>
          <c:idx val="2"/>
          <c:order val="2"/>
          <c:tx>
            <c:strRef>
              <c:f>'Posturi TV'!$D$1:$D$2</c:f>
              <c:strCache>
                <c:ptCount val="2"/>
                <c:pt idx="0">
                  <c:v>Prime TV </c:v>
                </c:pt>
                <c:pt idx="1">
                  <c:v>Știri negative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'Posturi TV'!$A$3:$A$23</c:f>
              <c:strCache>
                <c:ptCount val="21"/>
                <c:pt idx="0">
                  <c:v>Andrei Năstase</c:v>
                </c:pt>
                <c:pt idx="1">
                  <c:v>Ion Ceban</c:v>
                </c:pt>
                <c:pt idx="2">
                  <c:v>Vitalie Marinuță</c:v>
                </c:pt>
                <c:pt idx="3">
                  <c:v>Ruslan Codreanu</c:v>
                </c:pt>
                <c:pt idx="4">
                  <c:v>Victor Chironda</c:v>
                </c:pt>
                <c:pt idx="5">
                  <c:v>Dorin Chirtoacă</c:v>
                </c:pt>
                <c:pt idx="6">
                  <c:v>Valeriu Munteanu</c:v>
                </c:pt>
                <c:pt idx="7">
                  <c:v>Serghei Toma</c:v>
                </c:pt>
                <c:pt idx="8">
                  <c:v>Vladimir Cebotari</c:v>
                </c:pt>
                <c:pt idx="9">
                  <c:v>Octavian Țîcu</c:v>
                </c:pt>
                <c:pt idx="10">
                  <c:v>Boris Volosatîi</c:v>
                </c:pt>
                <c:pt idx="11">
                  <c:v>Dumitru Țîra</c:v>
                </c:pt>
                <c:pt idx="12">
                  <c:v>Serghei Scripnic</c:v>
                </c:pt>
                <c:pt idx="13">
                  <c:v>Vlad Țurcanu</c:v>
                </c:pt>
                <c:pt idx="14">
                  <c:v>Lilia Ranogaeț</c:v>
                </c:pt>
                <c:pt idx="15">
                  <c:v>Alexandru Fetescu</c:v>
                </c:pt>
                <c:pt idx="16">
                  <c:v>Vitalie Voznoi</c:v>
                </c:pt>
                <c:pt idx="17">
                  <c:v>Valeriu Climenco</c:v>
                </c:pt>
                <c:pt idx="18">
                  <c:v>Teodor Cârnaț</c:v>
                </c:pt>
                <c:pt idx="19">
                  <c:v>Andrei Donică</c:v>
                </c:pt>
                <c:pt idx="20">
                  <c:v>Ivan Diacov</c:v>
                </c:pt>
              </c:strCache>
            </c:strRef>
          </c:cat>
          <c:val>
            <c:numRef>
              <c:f>'Posturi TV'!$D$3:$D$23</c:f>
              <c:numCache>
                <c:formatCode>General</c:formatCode>
                <c:ptCount val="21"/>
                <c:pt idx="0">
                  <c:v>23</c:v>
                </c:pt>
                <c:pt idx="1">
                  <c:v>12</c:v>
                </c:pt>
                <c:pt idx="2">
                  <c:v>0</c:v>
                </c:pt>
                <c:pt idx="3">
                  <c:v>1</c:v>
                </c:pt>
                <c:pt idx="4">
                  <c:v>0</c:v>
                </c:pt>
                <c:pt idx="5">
                  <c:v>2</c:v>
                </c:pt>
                <c:pt idx="6">
                  <c:v>2</c:v>
                </c:pt>
                <c:pt idx="7">
                  <c:v>0</c:v>
                </c:pt>
                <c:pt idx="8">
                  <c:v>0</c:v>
                </c:pt>
                <c:pt idx="9">
                  <c:v>0</c:v>
                </c:pt>
                <c:pt idx="10">
                  <c:v>0</c:v>
                </c:pt>
                <c:pt idx="11">
                  <c:v>0</c:v>
                </c:pt>
                <c:pt idx="12">
                  <c:v>0</c:v>
                </c:pt>
                <c:pt idx="13">
                  <c:v>0</c:v>
                </c:pt>
                <c:pt idx="14">
                  <c:v>0</c:v>
                </c:pt>
                <c:pt idx="15">
                  <c:v>0</c:v>
                </c:pt>
                <c:pt idx="16">
                  <c:v>0</c:v>
                </c:pt>
                <c:pt idx="17">
                  <c:v>1</c:v>
                </c:pt>
                <c:pt idx="18">
                  <c:v>0</c:v>
                </c:pt>
                <c:pt idx="19">
                  <c:v>0</c:v>
                </c:pt>
                <c:pt idx="20">
                  <c:v>0</c:v>
                </c:pt>
              </c:numCache>
            </c:numRef>
          </c:val>
          <c:extLst>
            <c:ext xmlns:c16="http://schemas.microsoft.com/office/drawing/2014/chart" uri="{C3380CC4-5D6E-409C-BE32-E72D297353CC}">
              <c16:uniqueId val="{00000002-E98E-47BA-BC3B-21FB97370A54}"/>
            </c:ext>
          </c:extLst>
        </c:ser>
        <c:dLbls>
          <c:showLegendKey val="0"/>
          <c:showVal val="0"/>
          <c:showCatName val="0"/>
          <c:showSerName val="0"/>
          <c:showPercent val="0"/>
          <c:showBubbleSize val="0"/>
        </c:dLbls>
        <c:gapWidth val="219"/>
        <c:overlap val="-27"/>
        <c:axId val="1032785568"/>
        <c:axId val="1032787648"/>
      </c:barChart>
      <c:catAx>
        <c:axId val="103278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2787648"/>
        <c:crosses val="autoZero"/>
        <c:auto val="1"/>
        <c:lblAlgn val="ctr"/>
        <c:lblOffset val="100"/>
        <c:noMultiLvlLbl val="0"/>
      </c:catAx>
      <c:valAx>
        <c:axId val="1032787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2785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9F1A1-298C-664B-BE2B-2AB1E1283CE1}" type="datetimeFigureOut">
              <a:rPr lang="en-US" smtClean="0"/>
              <a:t>9/27/2019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C4A7F-1A7C-EA43-B562-480348F1FEF9}" type="slidenum">
              <a:rPr lang="en-US" smtClean="0"/>
              <a:t>‹#›</a:t>
            </a:fld>
            <a:endParaRPr lang="en-US"/>
          </a:p>
        </p:txBody>
      </p:sp>
    </p:spTree>
    <p:extLst>
      <p:ext uri="{BB962C8B-B14F-4D97-AF65-F5344CB8AC3E}">
        <p14:creationId xmlns:p14="http://schemas.microsoft.com/office/powerpoint/2010/main" val="163207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2</a:t>
            </a:fld>
            <a:endParaRPr lang="en-US"/>
          </a:p>
        </p:txBody>
      </p:sp>
    </p:spTree>
    <p:extLst>
      <p:ext uri="{BB962C8B-B14F-4D97-AF65-F5344CB8AC3E}">
        <p14:creationId xmlns:p14="http://schemas.microsoft.com/office/powerpoint/2010/main" val="3680152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11</a:t>
            </a:fld>
            <a:endParaRPr lang="en-US"/>
          </a:p>
        </p:txBody>
      </p:sp>
    </p:spTree>
    <p:extLst>
      <p:ext uri="{BB962C8B-B14F-4D97-AF65-F5344CB8AC3E}">
        <p14:creationId xmlns:p14="http://schemas.microsoft.com/office/powerpoint/2010/main" val="199619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12</a:t>
            </a:fld>
            <a:endParaRPr lang="en-US"/>
          </a:p>
        </p:txBody>
      </p:sp>
    </p:spTree>
    <p:extLst>
      <p:ext uri="{BB962C8B-B14F-4D97-AF65-F5344CB8AC3E}">
        <p14:creationId xmlns:p14="http://schemas.microsoft.com/office/powerpoint/2010/main" val="339652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13</a:t>
            </a:fld>
            <a:endParaRPr lang="en-US"/>
          </a:p>
        </p:txBody>
      </p:sp>
    </p:spTree>
    <p:extLst>
      <p:ext uri="{BB962C8B-B14F-4D97-AF65-F5344CB8AC3E}">
        <p14:creationId xmlns:p14="http://schemas.microsoft.com/office/powerpoint/2010/main" val="3959657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14</a:t>
            </a:fld>
            <a:endParaRPr lang="en-US"/>
          </a:p>
        </p:txBody>
      </p:sp>
    </p:spTree>
    <p:extLst>
      <p:ext uri="{BB962C8B-B14F-4D97-AF65-F5344CB8AC3E}">
        <p14:creationId xmlns:p14="http://schemas.microsoft.com/office/powerpoint/2010/main" val="94746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15</a:t>
            </a:fld>
            <a:endParaRPr lang="en-US"/>
          </a:p>
        </p:txBody>
      </p:sp>
    </p:spTree>
    <p:extLst>
      <p:ext uri="{BB962C8B-B14F-4D97-AF65-F5344CB8AC3E}">
        <p14:creationId xmlns:p14="http://schemas.microsoft.com/office/powerpoint/2010/main" val="150292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16</a:t>
            </a:fld>
            <a:endParaRPr lang="en-US"/>
          </a:p>
        </p:txBody>
      </p:sp>
    </p:spTree>
    <p:extLst>
      <p:ext uri="{BB962C8B-B14F-4D97-AF65-F5344CB8AC3E}">
        <p14:creationId xmlns:p14="http://schemas.microsoft.com/office/powerpoint/2010/main" val="245108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17</a:t>
            </a:fld>
            <a:endParaRPr lang="en-US"/>
          </a:p>
        </p:txBody>
      </p:sp>
    </p:spTree>
    <p:extLst>
      <p:ext uri="{BB962C8B-B14F-4D97-AF65-F5344CB8AC3E}">
        <p14:creationId xmlns:p14="http://schemas.microsoft.com/office/powerpoint/2010/main" val="413907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18</a:t>
            </a:fld>
            <a:endParaRPr lang="en-US"/>
          </a:p>
        </p:txBody>
      </p:sp>
    </p:spTree>
    <p:extLst>
      <p:ext uri="{BB962C8B-B14F-4D97-AF65-F5344CB8AC3E}">
        <p14:creationId xmlns:p14="http://schemas.microsoft.com/office/powerpoint/2010/main" val="137609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19</a:t>
            </a:fld>
            <a:endParaRPr lang="en-US"/>
          </a:p>
        </p:txBody>
      </p:sp>
    </p:spTree>
    <p:extLst>
      <p:ext uri="{BB962C8B-B14F-4D97-AF65-F5344CB8AC3E}">
        <p14:creationId xmlns:p14="http://schemas.microsoft.com/office/powerpoint/2010/main" val="3727043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20</a:t>
            </a:fld>
            <a:endParaRPr lang="en-US"/>
          </a:p>
        </p:txBody>
      </p:sp>
    </p:spTree>
    <p:extLst>
      <p:ext uri="{BB962C8B-B14F-4D97-AF65-F5344CB8AC3E}">
        <p14:creationId xmlns:p14="http://schemas.microsoft.com/office/powerpoint/2010/main" val="36801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3</a:t>
            </a:fld>
            <a:endParaRPr lang="en-US"/>
          </a:p>
        </p:txBody>
      </p:sp>
    </p:spTree>
    <p:extLst>
      <p:ext uri="{BB962C8B-B14F-4D97-AF65-F5344CB8AC3E}">
        <p14:creationId xmlns:p14="http://schemas.microsoft.com/office/powerpoint/2010/main" val="654891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21</a:t>
            </a:fld>
            <a:endParaRPr lang="en-US"/>
          </a:p>
        </p:txBody>
      </p:sp>
    </p:spTree>
    <p:extLst>
      <p:ext uri="{BB962C8B-B14F-4D97-AF65-F5344CB8AC3E}">
        <p14:creationId xmlns:p14="http://schemas.microsoft.com/office/powerpoint/2010/main" val="3680152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22</a:t>
            </a:fld>
            <a:endParaRPr lang="en-US"/>
          </a:p>
        </p:txBody>
      </p:sp>
    </p:spTree>
    <p:extLst>
      <p:ext uri="{BB962C8B-B14F-4D97-AF65-F5344CB8AC3E}">
        <p14:creationId xmlns:p14="http://schemas.microsoft.com/office/powerpoint/2010/main" val="36801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4</a:t>
            </a:fld>
            <a:endParaRPr lang="en-US"/>
          </a:p>
        </p:txBody>
      </p:sp>
    </p:spTree>
    <p:extLst>
      <p:ext uri="{BB962C8B-B14F-4D97-AF65-F5344CB8AC3E}">
        <p14:creationId xmlns:p14="http://schemas.microsoft.com/office/powerpoint/2010/main" val="36801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5</a:t>
            </a:fld>
            <a:endParaRPr lang="en-US"/>
          </a:p>
        </p:txBody>
      </p:sp>
    </p:spTree>
    <p:extLst>
      <p:ext uri="{BB962C8B-B14F-4D97-AF65-F5344CB8AC3E}">
        <p14:creationId xmlns:p14="http://schemas.microsoft.com/office/powerpoint/2010/main" val="36801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6</a:t>
            </a:fld>
            <a:endParaRPr lang="en-US"/>
          </a:p>
        </p:txBody>
      </p:sp>
    </p:spTree>
    <p:extLst>
      <p:ext uri="{BB962C8B-B14F-4D97-AF65-F5344CB8AC3E}">
        <p14:creationId xmlns:p14="http://schemas.microsoft.com/office/powerpoint/2010/main" val="36801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7</a:t>
            </a:fld>
            <a:endParaRPr lang="en-US"/>
          </a:p>
        </p:txBody>
      </p:sp>
    </p:spTree>
    <p:extLst>
      <p:ext uri="{BB962C8B-B14F-4D97-AF65-F5344CB8AC3E}">
        <p14:creationId xmlns:p14="http://schemas.microsoft.com/office/powerpoint/2010/main" val="36801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8</a:t>
            </a:fld>
            <a:endParaRPr lang="en-US"/>
          </a:p>
        </p:txBody>
      </p:sp>
    </p:spTree>
    <p:extLst>
      <p:ext uri="{BB962C8B-B14F-4D97-AF65-F5344CB8AC3E}">
        <p14:creationId xmlns:p14="http://schemas.microsoft.com/office/powerpoint/2010/main" val="239887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9</a:t>
            </a:fld>
            <a:endParaRPr lang="en-US"/>
          </a:p>
        </p:txBody>
      </p:sp>
    </p:spTree>
    <p:extLst>
      <p:ext uri="{BB962C8B-B14F-4D97-AF65-F5344CB8AC3E}">
        <p14:creationId xmlns:p14="http://schemas.microsoft.com/office/powerpoint/2010/main" val="33266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noProof="0" dirty="0"/>
          </a:p>
        </p:txBody>
      </p:sp>
      <p:sp>
        <p:nvSpPr>
          <p:cNvPr id="4" name="Номер слайда 3"/>
          <p:cNvSpPr>
            <a:spLocks noGrp="1"/>
          </p:cNvSpPr>
          <p:nvPr>
            <p:ph type="sldNum" sz="quarter" idx="10"/>
          </p:nvPr>
        </p:nvSpPr>
        <p:spPr/>
        <p:txBody>
          <a:bodyPr/>
          <a:lstStyle/>
          <a:p>
            <a:fld id="{E6CC4A7F-1A7C-EA43-B562-480348F1FEF9}" type="slidenum">
              <a:rPr lang="en-US" smtClean="0"/>
              <a:t>10</a:t>
            </a:fld>
            <a:endParaRPr lang="en-US"/>
          </a:p>
        </p:txBody>
      </p:sp>
    </p:spTree>
    <p:extLst>
      <p:ext uri="{BB962C8B-B14F-4D97-AF65-F5344CB8AC3E}">
        <p14:creationId xmlns:p14="http://schemas.microsoft.com/office/powerpoint/2010/main" val="231378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9/27/2019</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9/27/2019</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9/27/2019</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t>9/27/2019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9/27/2019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9/27/2019</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atchdog.md/"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8912" y="1143293"/>
            <a:ext cx="10150588" cy="4268965"/>
          </a:xfrm>
        </p:spPr>
        <p:txBody>
          <a:bodyPr anchor="ctr">
            <a:noAutofit/>
          </a:bodyPr>
          <a:lstStyle/>
          <a:p>
            <a:pPr algn="ctr"/>
            <a:r>
              <a:rPr lang="ro-RO" sz="4000" b="1" dirty="0">
                <a:latin typeface="Georgia" panose="02040502050405020303" pitchFamily="18" charset="0"/>
              </a:rPr>
              <a:t>MONITORIZAREA PREZENȚEI </a:t>
            </a:r>
            <a:r>
              <a:rPr lang="ro-RO" sz="4000" b="1" dirty="0" smtClean="0">
                <a:latin typeface="Georgia" panose="02040502050405020303" pitchFamily="18" charset="0"/>
              </a:rPr>
              <a:t>candidaților la funcția de primar general </a:t>
            </a:r>
            <a:r>
              <a:rPr lang="ro-RO" sz="4000" b="1" dirty="0">
                <a:latin typeface="Georgia" panose="02040502050405020303" pitchFamily="18" charset="0"/>
              </a:rPr>
              <a:t>ÎN </a:t>
            </a:r>
            <a:r>
              <a:rPr lang="ro-RO" sz="4000" b="1" dirty="0">
                <a:latin typeface="Georgia" panose="02040502050405020303" pitchFamily="18" charset="0"/>
              </a:rPr>
              <a:t>ș</a:t>
            </a:r>
            <a:r>
              <a:rPr lang="ro-RO" sz="4000" b="1" dirty="0" smtClean="0">
                <a:latin typeface="Georgia" panose="02040502050405020303" pitchFamily="18" charset="0"/>
              </a:rPr>
              <a:t>TIRILE </a:t>
            </a:r>
            <a:r>
              <a:rPr lang="ro-RO" sz="4000" b="1" dirty="0">
                <a:latin typeface="Georgia" panose="02040502050405020303" pitchFamily="18" charset="0"/>
              </a:rPr>
              <a:t>TV </a:t>
            </a:r>
            <a:r>
              <a:rPr lang="en-US" sz="4000" b="1" dirty="0" smtClean="0">
                <a:latin typeface="Georgia" panose="02040502050405020303" pitchFamily="18" charset="0"/>
              </a:rPr>
              <a:t>(</a:t>
            </a:r>
            <a:r>
              <a:rPr lang="ro-RO" sz="4000" b="1" dirty="0" smtClean="0">
                <a:latin typeface="Georgia" panose="02040502050405020303" pitchFamily="18" charset="0"/>
              </a:rPr>
              <a:t>9-22 septembrie</a:t>
            </a:r>
            <a:r>
              <a:rPr lang="en-US" sz="4000" b="1" dirty="0" smtClean="0">
                <a:latin typeface="Georgia" panose="02040502050405020303" pitchFamily="18" charset="0"/>
              </a:rPr>
              <a:t>)</a:t>
            </a:r>
            <a:endParaRPr lang="en-US" sz="2200" i="0" dirty="0">
              <a:latin typeface="Georgia" panose="02040502050405020303" pitchFamily="18" charset="0"/>
              <a:ea typeface="Al Nile" charset="-78"/>
              <a:cs typeface="Times New Roman" panose="02020603050405020304" pitchFamily="18" charset="0"/>
            </a:endParaRPr>
          </a:p>
        </p:txBody>
      </p:sp>
      <p:sp>
        <p:nvSpPr>
          <p:cNvPr id="3" name="Subtitle 2"/>
          <p:cNvSpPr>
            <a:spLocks noGrp="1"/>
          </p:cNvSpPr>
          <p:nvPr>
            <p:ph type="subTitle" idx="1"/>
          </p:nvPr>
        </p:nvSpPr>
        <p:spPr/>
        <p:txBody>
          <a:bodyPr>
            <a:noAutofit/>
          </a:bodyPr>
          <a:lstStyle/>
          <a:p>
            <a:r>
              <a:rPr lang="en-US" sz="2400" dirty="0" err="1" smtClean="0"/>
              <a:t>Valeriu</a:t>
            </a:r>
            <a:r>
              <a:rPr lang="en-US" sz="2400" dirty="0" smtClean="0"/>
              <a:t> </a:t>
            </a:r>
            <a:r>
              <a:rPr lang="ro-RO" sz="2400" dirty="0" smtClean="0"/>
              <a:t>PAȘA, </a:t>
            </a:r>
            <a:r>
              <a:rPr lang="ro-RO" sz="2400" dirty="0" smtClean="0"/>
              <a:t>Rodica PÎRGARI</a:t>
            </a:r>
            <a:r>
              <a:rPr lang="en-US" sz="2400" dirty="0" smtClean="0"/>
              <a:t/>
            </a:r>
            <a:br>
              <a:rPr lang="en-US" sz="2400" dirty="0" smtClean="0"/>
            </a:br>
            <a:r>
              <a:rPr lang="ro-RO" sz="2400" dirty="0" smtClean="0"/>
              <a:t>Comunitatea </a:t>
            </a:r>
            <a:r>
              <a:rPr lang="en-US" sz="2400" dirty="0" smtClean="0"/>
              <a:t>Watch</a:t>
            </a:r>
            <a:r>
              <a:rPr lang="ro-RO" sz="2400" dirty="0" smtClean="0"/>
              <a:t>D</a:t>
            </a:r>
            <a:r>
              <a:rPr lang="en-US" sz="2400" dirty="0" smtClean="0"/>
              <a:t>og.MD</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797" y="5112327"/>
            <a:ext cx="1720799" cy="1745673"/>
          </a:xfrm>
          <a:prstGeom prst="rect">
            <a:avLst/>
          </a:prstGeom>
        </p:spPr>
      </p:pic>
    </p:spTree>
    <p:extLst>
      <p:ext uri="{BB962C8B-B14F-4D97-AF65-F5344CB8AC3E}">
        <p14:creationId xmlns:p14="http://schemas.microsoft.com/office/powerpoint/2010/main" val="1474888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candidați</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10</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5" name="Rectangle 4"/>
          <p:cNvSpPr/>
          <p:nvPr/>
        </p:nvSpPr>
        <p:spPr>
          <a:xfrm>
            <a:off x="1042368" y="4627273"/>
            <a:ext cx="10095101" cy="1944315"/>
          </a:xfrm>
          <a:prstGeom prst="rect">
            <a:avLst/>
          </a:prstGeom>
        </p:spPr>
        <p:txBody>
          <a:bodyPr wrap="square">
            <a:spAutoFit/>
          </a:bodyPr>
          <a:lstStyle/>
          <a:p>
            <a:pPr indent="457200" algn="just">
              <a:lnSpc>
                <a:spcPct val="107000"/>
              </a:lnSpc>
              <a:spcAft>
                <a:spcPts val="800"/>
              </a:spcAft>
            </a:pPr>
            <a:r>
              <a:rPr lang="ro-MD" dirty="0"/>
              <a:t>Raportul de știri pozitive și negative este de 7 la 2, scorul fiind de +5. În concluzie, putem menționa că alegătorii au văzut destul de puține știri despre Ruslan Codreanu în perioada 9-22 septembrie (32 mențiuni din 705). Știrile au fost destul de echilibrate, dar știri pozitive au fost mai multe decât negative. În concluzie, putem observa o ușoară favorizare a lui Codreanu de către posturile Moldova 1 și Jurnal TV. Postul Accent TV, afiliat PSRM, l-a neglijat în totalitate pe fostul edil interimar.</a:t>
            </a:r>
            <a:endParaRPr lang="en-US" dirty="0"/>
          </a:p>
          <a:p>
            <a:pPr indent="457200" algn="just">
              <a:lnSpc>
                <a:spcPct val="107000"/>
              </a:lnSpc>
              <a:spcAft>
                <a:spcPts val="800"/>
              </a:spcAft>
            </a:pP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4118432808"/>
              </p:ext>
            </p:extLst>
          </p:nvPr>
        </p:nvGraphicFramePr>
        <p:xfrm>
          <a:off x="765007" y="1237685"/>
          <a:ext cx="10184945" cy="3238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632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canale TV</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11</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graphicFrame>
        <p:nvGraphicFramePr>
          <p:cNvPr id="10" name="Chart 9"/>
          <p:cNvGraphicFramePr/>
          <p:nvPr>
            <p:extLst>
              <p:ext uri="{D42A27DB-BD31-4B8C-83A1-F6EECF244321}">
                <p14:modId xmlns:p14="http://schemas.microsoft.com/office/powerpoint/2010/main" val="76210801"/>
              </p:ext>
            </p:extLst>
          </p:nvPr>
        </p:nvGraphicFramePr>
        <p:xfrm>
          <a:off x="578768" y="1254896"/>
          <a:ext cx="10371184" cy="21781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971120486"/>
              </p:ext>
            </p:extLst>
          </p:nvPr>
        </p:nvGraphicFramePr>
        <p:xfrm>
          <a:off x="705853" y="3621505"/>
          <a:ext cx="9865893" cy="30038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2600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canale TV</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12</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graphicFrame>
        <p:nvGraphicFramePr>
          <p:cNvPr id="12" name="Chart 11"/>
          <p:cNvGraphicFramePr/>
          <p:nvPr>
            <p:extLst>
              <p:ext uri="{D42A27DB-BD31-4B8C-83A1-F6EECF244321}">
                <p14:modId xmlns:p14="http://schemas.microsoft.com/office/powerpoint/2010/main" val="2763859798"/>
              </p:ext>
            </p:extLst>
          </p:nvPr>
        </p:nvGraphicFramePr>
        <p:xfrm>
          <a:off x="1" y="1121075"/>
          <a:ext cx="10949952" cy="3531135"/>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301396" y="4929248"/>
            <a:ext cx="10347157" cy="1200329"/>
          </a:xfrm>
          <a:prstGeom prst="rect">
            <a:avLst/>
          </a:prstGeom>
        </p:spPr>
        <p:txBody>
          <a:bodyPr wrap="square">
            <a:spAutoFit/>
          </a:bodyPr>
          <a:lstStyle/>
          <a:p>
            <a:r>
              <a:rPr lang="ro-MD" dirty="0">
                <a:latin typeface="Georgia" panose="02040502050405020303" pitchFamily="18" charset="0"/>
                <a:ea typeface="Calibri" panose="020F0502020204030204" pitchFamily="34" charset="0"/>
                <a:cs typeface="Times New Roman" panose="02020603050405020304" pitchFamily="18" charset="0"/>
              </a:rPr>
              <a:t>PrimeTV defavorizează masiv candidatul Andrei Năstase (Blocul ACUM) și pe Ion Ceban (PSRM). Acesta îi favorizează ușor pe Vladimir Cebotari (PD) și Ivan Diacov (PN). Ne reflectarea a 5 pretendenți considerăm că încalcă normele reflectării campaniei electorale. Restul candidaților sunt reflectați echilibrat. </a:t>
            </a:r>
            <a:endParaRPr lang="en-US" dirty="0"/>
          </a:p>
        </p:txBody>
      </p:sp>
    </p:spTree>
    <p:extLst>
      <p:ext uri="{BB962C8B-B14F-4D97-AF65-F5344CB8AC3E}">
        <p14:creationId xmlns:p14="http://schemas.microsoft.com/office/powerpoint/2010/main" val="1278944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canale TV</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13</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3" name="Rectangle 2"/>
          <p:cNvSpPr/>
          <p:nvPr/>
        </p:nvSpPr>
        <p:spPr>
          <a:xfrm>
            <a:off x="301396" y="4929248"/>
            <a:ext cx="10347157" cy="923330"/>
          </a:xfrm>
          <a:prstGeom prst="rect">
            <a:avLst/>
          </a:prstGeom>
        </p:spPr>
        <p:txBody>
          <a:bodyPr wrap="square">
            <a:spAutoFit/>
          </a:bodyPr>
          <a:lstStyle/>
          <a:p>
            <a:r>
              <a:rPr lang="ro-MD" dirty="0"/>
              <a:t>N</a:t>
            </a:r>
            <a:r>
              <a:rPr lang="ro-MD" dirty="0" smtClean="0"/>
              <a:t>u </a:t>
            </a:r>
            <a:r>
              <a:rPr lang="ro-MD" dirty="0"/>
              <a:t>putem afirma că postul public favorizează sau defavorizează prin știrile difuzate anumiți concurenți electorali. Poate cu excepția lui Lilia Ranogaeț, Boris Volosatâi și Serghei Toma care nu au apărut în nici o știre în perioada vizată. </a:t>
            </a:r>
            <a:endParaRPr lang="en-US" dirty="0"/>
          </a:p>
        </p:txBody>
      </p:sp>
      <p:graphicFrame>
        <p:nvGraphicFramePr>
          <p:cNvPr id="9" name="Chart 8"/>
          <p:cNvGraphicFramePr/>
          <p:nvPr>
            <p:extLst>
              <p:ext uri="{D42A27DB-BD31-4B8C-83A1-F6EECF244321}">
                <p14:modId xmlns:p14="http://schemas.microsoft.com/office/powerpoint/2010/main" val="3409327761"/>
              </p:ext>
            </p:extLst>
          </p:nvPr>
        </p:nvGraphicFramePr>
        <p:xfrm>
          <a:off x="301396" y="1241695"/>
          <a:ext cx="10648556" cy="31698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9966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canale TV</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14</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3" name="Rectangle 2"/>
          <p:cNvSpPr/>
          <p:nvPr/>
        </p:nvSpPr>
        <p:spPr>
          <a:xfrm>
            <a:off x="301396" y="4929248"/>
            <a:ext cx="10347157" cy="1754326"/>
          </a:xfrm>
          <a:prstGeom prst="rect">
            <a:avLst/>
          </a:prstGeom>
        </p:spPr>
        <p:txBody>
          <a:bodyPr wrap="square">
            <a:spAutoFit/>
          </a:bodyPr>
          <a:lstStyle/>
          <a:p>
            <a:r>
              <a:rPr lang="ro-MD" dirty="0"/>
              <a:t>JurnalTV, în perioada monitorizată, l-a favorizat în măsură ceva mai mare pe Andrei Năstase, în măsură mai mică pe candidații Ivan Diacov și Victor Chironda. Ușor defavorizat a fost Vladimir Cebotari. Restul candidaților au fost prezentați echilibrat. Spre deosebire de multe alte posturi TV, JurnalTV i-a menționat pe absolut toți candidații. Acest fapt este de apreciat. </a:t>
            </a:r>
            <a:endParaRPr lang="en-US" dirty="0"/>
          </a:p>
          <a:p>
            <a:endParaRPr lang="en-US" dirty="0"/>
          </a:p>
          <a:p>
            <a:endParaRPr lang="en-US" dirty="0"/>
          </a:p>
        </p:txBody>
      </p:sp>
      <p:graphicFrame>
        <p:nvGraphicFramePr>
          <p:cNvPr id="10" name="Chart 9"/>
          <p:cNvGraphicFramePr/>
          <p:nvPr>
            <p:extLst>
              <p:ext uri="{D42A27DB-BD31-4B8C-83A1-F6EECF244321}">
                <p14:modId xmlns:p14="http://schemas.microsoft.com/office/powerpoint/2010/main" val="1349878453"/>
              </p:ext>
            </p:extLst>
          </p:nvPr>
        </p:nvGraphicFramePr>
        <p:xfrm>
          <a:off x="-3" y="1237684"/>
          <a:ext cx="10949955" cy="32541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2506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canale TV</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15</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3" name="Rectangle 2"/>
          <p:cNvSpPr/>
          <p:nvPr/>
        </p:nvSpPr>
        <p:spPr>
          <a:xfrm>
            <a:off x="301396" y="4929248"/>
            <a:ext cx="10895993" cy="1754326"/>
          </a:xfrm>
          <a:prstGeom prst="rect">
            <a:avLst/>
          </a:prstGeom>
        </p:spPr>
        <p:txBody>
          <a:bodyPr wrap="square">
            <a:spAutoFit/>
          </a:bodyPr>
          <a:lstStyle/>
          <a:p>
            <a:r>
              <a:rPr lang="ro-MD" dirty="0"/>
              <a:t>În cazul ProTV putem vorbi despre o ușoară favorizare a candidatului Vladimir Cebotari și, în măsură mai mică a lui Victor Chironda. Totodată, atestăm și o ușoară defavorizare în știri a lui Ion Ceban și Valerii Klimenko. Trebuie să menționăm că există 3 candidați care nu au apărut deloc în știrile ProTV – Serghei Scripnic, Lilia Ranogaeț și Serghei Toma. Ceea ce reprezintă o încălcare a regulilor de reflectare a campaniei electorale. </a:t>
            </a:r>
            <a:endParaRPr lang="en-US" dirty="0"/>
          </a:p>
          <a:p>
            <a:endParaRPr lang="en-US" dirty="0"/>
          </a:p>
          <a:p>
            <a:endParaRPr lang="en-US" dirty="0"/>
          </a:p>
        </p:txBody>
      </p:sp>
      <p:graphicFrame>
        <p:nvGraphicFramePr>
          <p:cNvPr id="9" name="Chart 8"/>
          <p:cNvGraphicFramePr/>
          <p:nvPr>
            <p:extLst>
              <p:ext uri="{D42A27DB-BD31-4B8C-83A1-F6EECF244321}">
                <p14:modId xmlns:p14="http://schemas.microsoft.com/office/powerpoint/2010/main" val="3198978984"/>
              </p:ext>
            </p:extLst>
          </p:nvPr>
        </p:nvGraphicFramePr>
        <p:xfrm>
          <a:off x="-2" y="1234348"/>
          <a:ext cx="10949954" cy="3369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3106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canale TV</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16</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3" name="Rectangle 2"/>
          <p:cNvSpPr/>
          <p:nvPr/>
        </p:nvSpPr>
        <p:spPr>
          <a:xfrm>
            <a:off x="301396" y="4672573"/>
            <a:ext cx="11395304" cy="2585323"/>
          </a:xfrm>
          <a:prstGeom prst="rect">
            <a:avLst/>
          </a:prstGeom>
        </p:spPr>
        <p:txBody>
          <a:bodyPr wrap="square">
            <a:spAutoFit/>
          </a:bodyPr>
          <a:lstStyle/>
          <a:p>
            <a:r>
              <a:rPr lang="ro-MD" dirty="0"/>
              <a:t>Nici un candidat nu a fost prezentat în context negativ la nici o știre al postului RTR. În Schimb, putem constata o favorizare vădită a lui Ion Ceban. Acesta a apărut în 8 știri și de fiecare dată doar în context pozitiv. În cazul lui Andrei Năstase, la fel, putem constata favorizare, dar în măsură mult mai mică față de candidatul PSRM. O încălcare a normelor de reflectare a campaniilor electorale este numărul extrem de mic de știri despre activitățile publice ale candidaților, astfel încât tocmai 11 (mai mult de jumătate!) dintre candidați nu au fost prezenți în nici o știre timp de 2 săptămâni monitorizate. Alți 4 candidați au apărut doar câte o singură dată. Considerăm că asupra acestei situații trebuie să se expună Consiliul Audiovizualului iar administrația televiziunii trebuie atenționată să respecte normele legale. </a:t>
            </a:r>
            <a:endParaRPr lang="en-US" dirty="0"/>
          </a:p>
          <a:p>
            <a:endParaRPr lang="en-US" dirty="0"/>
          </a:p>
        </p:txBody>
      </p:sp>
      <p:graphicFrame>
        <p:nvGraphicFramePr>
          <p:cNvPr id="9" name="Chart 8"/>
          <p:cNvGraphicFramePr/>
          <p:nvPr>
            <p:extLst>
              <p:ext uri="{D42A27DB-BD31-4B8C-83A1-F6EECF244321}">
                <p14:modId xmlns:p14="http://schemas.microsoft.com/office/powerpoint/2010/main" val="720043059"/>
              </p:ext>
            </p:extLst>
          </p:nvPr>
        </p:nvGraphicFramePr>
        <p:xfrm>
          <a:off x="301396" y="1237684"/>
          <a:ext cx="10648556" cy="3398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6037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canale TV</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17</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3" name="Rectangle 2"/>
          <p:cNvSpPr/>
          <p:nvPr/>
        </p:nvSpPr>
        <p:spPr>
          <a:xfrm>
            <a:off x="301396" y="4800600"/>
            <a:ext cx="11395304" cy="1754326"/>
          </a:xfrm>
          <a:prstGeom prst="rect">
            <a:avLst/>
          </a:prstGeom>
        </p:spPr>
        <p:txBody>
          <a:bodyPr wrap="square">
            <a:spAutoFit/>
          </a:bodyPr>
          <a:lstStyle/>
          <a:p>
            <a:r>
              <a:rPr lang="ro-MD" dirty="0"/>
              <a:t>În cadrul știrilor TV8, Ion Ceban a fost defavorizat în mod destul de vizibil. Singurul candidat favorizat în știri în oarecare măsură a fost Victor Chironda, acesta apărând în doar două știri, dar ambele în context favorabil. Restul candidaților sunt prezentați echilibrat. Trebuie să remarcăm o încălcare vădită a rigorilor reflectării activității concurenților electorali prin neincludere în nici o știre a tocmai 5 candidați, inclusiv unii deja înregistrați în cursă în perioada monitorizată (Teodor Cârnaț). Alți 7 candidați au beneficiat de doar câte o singură apariție. </a:t>
            </a:r>
            <a:endParaRPr lang="en-US" dirty="0"/>
          </a:p>
          <a:p>
            <a:endParaRPr lang="en-US" dirty="0"/>
          </a:p>
        </p:txBody>
      </p:sp>
      <p:graphicFrame>
        <p:nvGraphicFramePr>
          <p:cNvPr id="11" name="Chart 10"/>
          <p:cNvGraphicFramePr/>
          <p:nvPr>
            <p:extLst>
              <p:ext uri="{D42A27DB-BD31-4B8C-83A1-F6EECF244321}">
                <p14:modId xmlns:p14="http://schemas.microsoft.com/office/powerpoint/2010/main" val="224362337"/>
              </p:ext>
            </p:extLst>
          </p:nvPr>
        </p:nvGraphicFramePr>
        <p:xfrm>
          <a:off x="529389" y="1237685"/>
          <a:ext cx="10420563" cy="3562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3077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canale TV</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18</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3" name="Rectangle 2"/>
          <p:cNvSpPr/>
          <p:nvPr/>
        </p:nvSpPr>
        <p:spPr>
          <a:xfrm>
            <a:off x="301396" y="4800600"/>
            <a:ext cx="11395304" cy="1477328"/>
          </a:xfrm>
          <a:prstGeom prst="rect">
            <a:avLst/>
          </a:prstGeom>
        </p:spPr>
        <p:txBody>
          <a:bodyPr wrap="square">
            <a:spAutoFit/>
          </a:bodyPr>
          <a:lstStyle/>
          <a:p>
            <a:r>
              <a:rPr lang="ro-MD" dirty="0"/>
              <a:t>Postul NTV îl favorizează în mod clar și masiv pe candidatul PSRM. Vladimir Cebotari este defavorizat în știrile acestui post, într-o măsură mai mică acest fapt se referă la Andrei Năstase. NTV a admis o încălcare majoră prin neglijarea unui număr mare de candidați. Astfel, 11 candidați, inclusiv mai mulți care în această perioadă s-au înscris și au fost înregistrați în cursă nu au  apărut în nici o știre timp de 2 săptămâni în buletinele monitorizate. </a:t>
            </a:r>
            <a:endParaRPr lang="en-US" dirty="0"/>
          </a:p>
          <a:p>
            <a:endParaRPr lang="en-US" dirty="0"/>
          </a:p>
        </p:txBody>
      </p:sp>
      <p:graphicFrame>
        <p:nvGraphicFramePr>
          <p:cNvPr id="9" name="Chart 8"/>
          <p:cNvGraphicFramePr/>
          <p:nvPr>
            <p:extLst>
              <p:ext uri="{D42A27DB-BD31-4B8C-83A1-F6EECF244321}">
                <p14:modId xmlns:p14="http://schemas.microsoft.com/office/powerpoint/2010/main" val="715271142"/>
              </p:ext>
            </p:extLst>
          </p:nvPr>
        </p:nvGraphicFramePr>
        <p:xfrm>
          <a:off x="301396" y="1237684"/>
          <a:ext cx="10648556" cy="3446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6029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canale TV</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19</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3" name="Rectangle 2"/>
          <p:cNvSpPr/>
          <p:nvPr/>
        </p:nvSpPr>
        <p:spPr>
          <a:xfrm>
            <a:off x="301396" y="5026754"/>
            <a:ext cx="11395304" cy="1200329"/>
          </a:xfrm>
          <a:prstGeom prst="rect">
            <a:avLst/>
          </a:prstGeom>
        </p:spPr>
        <p:txBody>
          <a:bodyPr wrap="square">
            <a:spAutoFit/>
          </a:bodyPr>
          <a:lstStyle/>
          <a:p>
            <a:r>
              <a:rPr lang="ro-MD" dirty="0"/>
              <a:t>Știrile TVR Chișinău, prin conținutul acestora, l-au favorizat ușor pe Ivan Diacov, și, în măsură mică pe Ion Ceban, Andrei Năstase și Octavian Țîcu. TVR Moldova a admis aceeași încălcare ca și majoritatea posturilor TV prin ne reflectarea unui număr destul de mare de concurenți electorali – 4 la număr.  </a:t>
            </a:r>
            <a:endParaRPr lang="en-US" dirty="0"/>
          </a:p>
          <a:p>
            <a:endParaRPr lang="en-US" dirty="0"/>
          </a:p>
        </p:txBody>
      </p:sp>
      <p:graphicFrame>
        <p:nvGraphicFramePr>
          <p:cNvPr id="10" name="Chart 9"/>
          <p:cNvGraphicFramePr/>
          <p:nvPr>
            <p:extLst>
              <p:ext uri="{D42A27DB-BD31-4B8C-83A1-F6EECF244321}">
                <p14:modId xmlns:p14="http://schemas.microsoft.com/office/powerpoint/2010/main" val="3388299858"/>
              </p:ext>
            </p:extLst>
          </p:nvPr>
        </p:nvGraphicFramePr>
        <p:xfrm>
          <a:off x="0" y="1463841"/>
          <a:ext cx="10949952" cy="33367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1459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ro-RO" sz="3600" i="0" cap="none" dirty="0" smtClean="0">
                <a:solidFill>
                  <a:schemeClr val="bg1"/>
                </a:solidFill>
                <a:latin typeface="Calibri" panose="020F0502020204030204" pitchFamily="34" charset="0"/>
                <a:ea typeface="Al Nile" charset="-78"/>
                <a:cs typeface="Al Nile" charset="-78"/>
              </a:rPr>
              <a:t>Introducere</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2</a:t>
            </a:fld>
            <a:endParaRPr lang="en-US" sz="1800" b="1" i="0" dirty="0">
              <a:solidFill>
                <a:schemeClr val="bg1"/>
              </a:solidFill>
              <a:latin typeface="+mj-lt"/>
            </a:endParaRPr>
          </a:p>
        </p:txBody>
      </p:sp>
      <p:sp>
        <p:nvSpPr>
          <p:cNvPr id="5" name="Text Placeholder 4"/>
          <p:cNvSpPr>
            <a:spLocks noGrp="1"/>
          </p:cNvSpPr>
          <p:nvPr>
            <p:ph type="body" idx="1"/>
          </p:nvPr>
        </p:nvSpPr>
        <p:spPr>
          <a:xfrm>
            <a:off x="772510" y="1393747"/>
            <a:ext cx="9638816" cy="4798505"/>
          </a:xfrm>
        </p:spPr>
        <p:txBody>
          <a:bodyPr anchor="t">
            <a:noAutofit/>
          </a:bodyPr>
          <a:lstStyle/>
          <a:p>
            <a:pPr marL="360000" indent="-252000" algn="just">
              <a:buFont typeface="Wingdings" panose="05000000000000000000" pitchFamily="2" charset="2"/>
              <a:buChar char="§"/>
            </a:pPr>
            <a:endParaRPr lang="ro-RO" sz="2600" i="0" dirty="0" smtClean="0">
              <a:latin typeface="Cambria" panose="02040503050406030204" pitchFamily="18" charset="0"/>
            </a:endParaRPr>
          </a:p>
          <a:p>
            <a:pPr marL="360000" indent="-252000" algn="just">
              <a:buFont typeface="Wingdings" panose="05000000000000000000" pitchFamily="2" charset="2"/>
              <a:buChar char="§"/>
            </a:pPr>
            <a:endParaRPr lang="ro-RO" sz="2600" i="0" dirty="0">
              <a:latin typeface="Cambria" panose="02040503050406030204" pitchFamily="18" charset="0"/>
            </a:endParaRPr>
          </a:p>
          <a:p>
            <a:pPr marL="360000" indent="-252000" algn="just">
              <a:buFont typeface="Wingdings" panose="05000000000000000000" pitchFamily="2" charset="2"/>
              <a:buChar char="§"/>
            </a:pPr>
            <a:endParaRPr lang="ro-RO" sz="2600" i="0" dirty="0" smtClean="0">
              <a:latin typeface="Cambria" panose="02040503050406030204" pitchFamily="18" charset="0"/>
            </a:endParaRPr>
          </a:p>
          <a:p>
            <a:pPr marL="360000" indent="-252000" algn="just">
              <a:buFont typeface="Wingdings" panose="05000000000000000000" pitchFamily="2" charset="2"/>
              <a:buChar char="§"/>
            </a:pPr>
            <a:endParaRPr lang="ro-RO" sz="2600" i="0" dirty="0">
              <a:latin typeface="Cambria" panose="02040503050406030204" pitchFamily="18" charset="0"/>
            </a:endParaRPr>
          </a:p>
          <a:p>
            <a:pPr marL="360000" indent="-252000" algn="just">
              <a:buFont typeface="Wingdings" panose="05000000000000000000" pitchFamily="2" charset="2"/>
              <a:buChar char="§"/>
            </a:pPr>
            <a:endParaRPr lang="ro-RO" sz="2600" i="0" dirty="0" smtClean="0">
              <a:latin typeface="Cambria" panose="02040503050406030204" pitchFamily="18" charset="0"/>
            </a:endParaRPr>
          </a:p>
          <a:p>
            <a:pPr marL="360000" indent="-252000" algn="l">
              <a:buFont typeface="Wingdings" panose="05000000000000000000" pitchFamily="2" charset="2"/>
              <a:buChar char="§"/>
            </a:pPr>
            <a:r>
              <a:rPr lang="en-US" sz="2600" i="0" dirty="0" err="1" smtClean="0">
                <a:latin typeface="Cambria" panose="02040503050406030204" pitchFamily="18" charset="0"/>
              </a:rPr>
              <a:t>Raportul</a:t>
            </a:r>
            <a:r>
              <a:rPr lang="en-US" sz="2600" i="0" dirty="0" smtClean="0">
                <a:latin typeface="Cambria" panose="02040503050406030204" pitchFamily="18" charset="0"/>
              </a:rPr>
              <a:t> </a:t>
            </a:r>
            <a:r>
              <a:rPr lang="en-US" sz="2600" i="0" dirty="0" err="1">
                <a:latin typeface="Cambria" panose="02040503050406030204" pitchFamily="18" charset="0"/>
              </a:rPr>
              <a:t>este</a:t>
            </a:r>
            <a:r>
              <a:rPr lang="en-US" sz="2600" i="0" dirty="0">
                <a:latin typeface="Cambria" panose="02040503050406030204" pitchFamily="18" charset="0"/>
              </a:rPr>
              <a:t> </a:t>
            </a:r>
            <a:r>
              <a:rPr lang="en-US" sz="2600" i="0" dirty="0" err="1">
                <a:latin typeface="Cambria" panose="02040503050406030204" pitchFamily="18" charset="0"/>
              </a:rPr>
              <a:t>realizat</a:t>
            </a:r>
            <a:r>
              <a:rPr lang="en-US" sz="2600" i="0" dirty="0">
                <a:latin typeface="Cambria" panose="02040503050406030204" pitchFamily="18" charset="0"/>
              </a:rPr>
              <a:t> </a:t>
            </a:r>
            <a:r>
              <a:rPr lang="en-US" sz="2600" i="0" dirty="0" err="1">
                <a:latin typeface="Cambria" panose="02040503050406030204" pitchFamily="18" charset="0"/>
              </a:rPr>
              <a:t>în</a:t>
            </a:r>
            <a:r>
              <a:rPr lang="en-US" sz="2600" i="0" dirty="0">
                <a:latin typeface="Cambria" panose="02040503050406030204" pitchFamily="18" charset="0"/>
              </a:rPr>
              <a:t> </a:t>
            </a:r>
            <a:r>
              <a:rPr lang="en-US" sz="2600" i="0" dirty="0" err="1">
                <a:latin typeface="Cambria" panose="02040503050406030204" pitchFamily="18" charset="0"/>
              </a:rPr>
              <a:t>cadrul</a:t>
            </a:r>
            <a:r>
              <a:rPr lang="en-US" sz="2600" i="0" dirty="0">
                <a:latin typeface="Cambria" panose="02040503050406030204" pitchFamily="18" charset="0"/>
              </a:rPr>
              <a:t> </a:t>
            </a:r>
            <a:r>
              <a:rPr lang="en-US" sz="2600" i="0" dirty="0" err="1">
                <a:latin typeface="Cambria" panose="02040503050406030204" pitchFamily="18" charset="0"/>
              </a:rPr>
              <a:t>proiectelor</a:t>
            </a:r>
            <a:r>
              <a:rPr lang="en-US" sz="2600" i="0" dirty="0">
                <a:latin typeface="Cambria" panose="02040503050406030204" pitchFamily="18" charset="0"/>
              </a:rPr>
              <a:t> </a:t>
            </a:r>
            <a:r>
              <a:rPr lang="en-US" sz="2600" dirty="0">
                <a:latin typeface="Cambria" panose="02040503050406030204" pitchFamily="18" charset="0"/>
              </a:rPr>
              <a:t>Fostering Public Debate of Key Policy </a:t>
            </a:r>
            <a:r>
              <a:rPr lang="en-US" sz="2600" dirty="0" smtClean="0">
                <a:latin typeface="Cambria" panose="02040503050406030204" pitchFamily="18" charset="0"/>
              </a:rPr>
              <a:t>Issues</a:t>
            </a:r>
            <a:r>
              <a:rPr lang="ro-RO" sz="2600" dirty="0" smtClean="0">
                <a:latin typeface="Cambria" panose="02040503050406030204" pitchFamily="18" charset="0"/>
              </a:rPr>
              <a:t> s</a:t>
            </a:r>
            <a:r>
              <a:rPr lang="en-US" sz="2600" i="0" dirty="0" err="1" smtClean="0">
                <a:latin typeface="Cambria" panose="02040503050406030204" pitchFamily="18" charset="0"/>
              </a:rPr>
              <a:t>usținut</a:t>
            </a:r>
            <a:r>
              <a:rPr lang="en-US" sz="2600" i="0" dirty="0" smtClean="0">
                <a:latin typeface="Cambria" panose="02040503050406030204" pitchFamily="18" charset="0"/>
              </a:rPr>
              <a:t> </a:t>
            </a:r>
            <a:r>
              <a:rPr lang="en-US" sz="2600" i="0" dirty="0">
                <a:latin typeface="Cambria" panose="02040503050406030204" pitchFamily="18" charset="0"/>
              </a:rPr>
              <a:t>de </a:t>
            </a:r>
            <a:r>
              <a:rPr lang="ro-RO" sz="2600" i="0" dirty="0" smtClean="0">
                <a:latin typeface="Cambria" panose="02040503050406030204" pitchFamily="18" charset="0"/>
              </a:rPr>
              <a:t>N</a:t>
            </a:r>
            <a:r>
              <a:rPr lang="en-US" sz="2600" i="0" dirty="0" err="1" smtClean="0">
                <a:latin typeface="Cambria" panose="02040503050406030204" pitchFamily="18" charset="0"/>
              </a:rPr>
              <a:t>ational</a:t>
            </a:r>
            <a:r>
              <a:rPr lang="en-US" sz="2600" i="0" dirty="0" smtClean="0">
                <a:latin typeface="Cambria" panose="02040503050406030204" pitchFamily="18" charset="0"/>
              </a:rPr>
              <a:t> </a:t>
            </a:r>
            <a:r>
              <a:rPr lang="ro-RO" sz="2600" i="0" dirty="0" smtClean="0">
                <a:latin typeface="Cambria" panose="02040503050406030204" pitchFamily="18" charset="0"/>
              </a:rPr>
              <a:t>E</a:t>
            </a:r>
            <a:r>
              <a:rPr lang="en-US" sz="2600" i="0" dirty="0" err="1" smtClean="0">
                <a:latin typeface="Cambria" panose="02040503050406030204" pitchFamily="18" charset="0"/>
              </a:rPr>
              <a:t>ndowment</a:t>
            </a:r>
            <a:r>
              <a:rPr lang="en-US" sz="2600" i="0" dirty="0" smtClean="0">
                <a:latin typeface="Cambria" panose="02040503050406030204" pitchFamily="18" charset="0"/>
              </a:rPr>
              <a:t> </a:t>
            </a:r>
            <a:r>
              <a:rPr lang="en-US" sz="2600" i="0" dirty="0">
                <a:latin typeface="Cambria" panose="02040503050406030204" pitchFamily="18" charset="0"/>
              </a:rPr>
              <a:t>for </a:t>
            </a:r>
            <a:r>
              <a:rPr lang="ro-RO" sz="2600" i="0" dirty="0" smtClean="0">
                <a:latin typeface="Cambria" panose="02040503050406030204" pitchFamily="18" charset="0"/>
              </a:rPr>
              <a:t>D</a:t>
            </a:r>
            <a:r>
              <a:rPr lang="en-US" sz="2600" i="0" dirty="0" err="1" smtClean="0">
                <a:latin typeface="Cambria" panose="02040503050406030204" pitchFamily="18" charset="0"/>
              </a:rPr>
              <a:t>emocracy</a:t>
            </a:r>
            <a:r>
              <a:rPr lang="en-US" sz="2600" i="0" dirty="0" smtClean="0">
                <a:latin typeface="Cambria" panose="02040503050406030204" pitchFamily="18" charset="0"/>
              </a:rPr>
              <a:t> </a:t>
            </a:r>
            <a:r>
              <a:rPr lang="en-US" sz="2600" i="0" dirty="0" err="1">
                <a:latin typeface="Cambria" panose="02040503050406030204" pitchFamily="18" charset="0"/>
              </a:rPr>
              <a:t>și</a:t>
            </a:r>
            <a:r>
              <a:rPr lang="en-US" sz="2600" i="0" dirty="0">
                <a:latin typeface="Cambria" panose="02040503050406030204" pitchFamily="18" charset="0"/>
              </a:rPr>
              <a:t> </a:t>
            </a:r>
            <a:r>
              <a:rPr lang="en-US" sz="2600" dirty="0">
                <a:latin typeface="Cambria" panose="02040503050406030204" pitchFamily="18" charset="0"/>
              </a:rPr>
              <a:t>Promoting women in the policy </a:t>
            </a:r>
            <a:r>
              <a:rPr lang="en-US" sz="2600" dirty="0" smtClean="0">
                <a:latin typeface="Cambria" panose="02040503050406030204" pitchFamily="18" charset="0"/>
              </a:rPr>
              <a:t>sector</a:t>
            </a:r>
            <a:r>
              <a:rPr lang="en-US" sz="2600" i="0" dirty="0" smtClean="0">
                <a:latin typeface="Cambria" panose="02040503050406030204" pitchFamily="18" charset="0"/>
              </a:rPr>
              <a:t>, </a:t>
            </a:r>
            <a:r>
              <a:rPr lang="en-US" sz="2600" i="0" dirty="0" err="1">
                <a:latin typeface="Cambria" panose="02040503050406030204" pitchFamily="18" charset="0"/>
              </a:rPr>
              <a:t>susținut</a:t>
            </a:r>
            <a:r>
              <a:rPr lang="en-US" sz="2600" i="0" dirty="0">
                <a:latin typeface="Cambria" panose="02040503050406030204" pitchFamily="18" charset="0"/>
              </a:rPr>
              <a:t> de </a:t>
            </a:r>
            <a:r>
              <a:rPr lang="en-US" sz="2600" i="0" dirty="0" err="1">
                <a:latin typeface="Cambria" panose="02040503050406030204" pitchFamily="18" charset="0"/>
              </a:rPr>
              <a:t>Ambasada</a:t>
            </a:r>
            <a:r>
              <a:rPr lang="en-US" sz="2600" i="0" dirty="0">
                <a:latin typeface="Cambria" panose="02040503050406030204" pitchFamily="18" charset="0"/>
              </a:rPr>
              <a:t> </a:t>
            </a:r>
            <a:r>
              <a:rPr lang="en-US" sz="2600" i="0" dirty="0" err="1">
                <a:latin typeface="Cambria" panose="02040503050406030204" pitchFamily="18" charset="0"/>
              </a:rPr>
              <a:t>statelor</a:t>
            </a:r>
            <a:r>
              <a:rPr lang="en-US" sz="2600" i="0" dirty="0">
                <a:latin typeface="Cambria" panose="02040503050406030204" pitchFamily="18" charset="0"/>
              </a:rPr>
              <a:t> unite </a:t>
            </a:r>
            <a:r>
              <a:rPr lang="en-US" sz="2600" i="0" dirty="0" err="1">
                <a:latin typeface="Cambria" panose="02040503050406030204" pitchFamily="18" charset="0"/>
              </a:rPr>
              <a:t>în</a:t>
            </a:r>
            <a:r>
              <a:rPr lang="en-US" sz="2600" i="0" dirty="0">
                <a:latin typeface="Cambria" panose="02040503050406030204" pitchFamily="18" charset="0"/>
              </a:rPr>
              <a:t> </a:t>
            </a:r>
            <a:r>
              <a:rPr lang="ro-RO" sz="2600" i="0" dirty="0" err="1" smtClean="0">
                <a:latin typeface="Cambria" panose="02040503050406030204" pitchFamily="18" charset="0"/>
              </a:rPr>
              <a:t>R</a:t>
            </a:r>
            <a:r>
              <a:rPr lang="en-US" sz="2600" i="0" dirty="0" err="1" smtClean="0">
                <a:latin typeface="Cambria" panose="02040503050406030204" pitchFamily="18" charset="0"/>
              </a:rPr>
              <a:t>epublicula</a:t>
            </a:r>
            <a:r>
              <a:rPr lang="en-US" sz="2600" i="0" dirty="0" smtClean="0">
                <a:latin typeface="Cambria" panose="02040503050406030204" pitchFamily="18" charset="0"/>
              </a:rPr>
              <a:t> </a:t>
            </a:r>
            <a:r>
              <a:rPr lang="ro-RO" sz="2600" i="0" dirty="0" err="1" smtClean="0">
                <a:latin typeface="Cambria" panose="02040503050406030204" pitchFamily="18" charset="0"/>
              </a:rPr>
              <a:t>M</a:t>
            </a:r>
            <a:r>
              <a:rPr lang="en-US" sz="2600" i="0" dirty="0" err="1" smtClean="0">
                <a:latin typeface="Cambria" panose="02040503050406030204" pitchFamily="18" charset="0"/>
              </a:rPr>
              <a:t>oldova</a:t>
            </a:r>
            <a:r>
              <a:rPr lang="en-US" sz="2600" i="0" dirty="0">
                <a:latin typeface="Cambria" panose="02040503050406030204" pitchFamily="18" charset="0"/>
              </a:rPr>
              <a:t>.</a:t>
            </a:r>
            <a:br>
              <a:rPr lang="en-US" sz="2600" i="0" dirty="0">
                <a:latin typeface="Cambria" panose="02040503050406030204" pitchFamily="18" charset="0"/>
              </a:rPr>
            </a:br>
            <a:endParaRPr lang="ro-RO" sz="2600" i="0" dirty="0" smtClean="0">
              <a:latin typeface="Cambria" panose="02040503050406030204" pitchFamily="18" charset="0"/>
            </a:endParaRPr>
          </a:p>
          <a:p>
            <a:pPr marL="360000" indent="-252000" algn="just">
              <a:buFont typeface="Wingdings" panose="05000000000000000000" pitchFamily="2" charset="2"/>
              <a:buChar char="§"/>
            </a:pPr>
            <a:endParaRPr lang="ro-RO" sz="2600" i="0" dirty="0" smtClean="0">
              <a:latin typeface="Cambria" panose="02040503050406030204" pitchFamily="18" charset="0"/>
            </a:endParaRPr>
          </a:p>
          <a:p>
            <a:pPr marL="360000" indent="-252000" algn="just">
              <a:buFont typeface="Wingdings" panose="05000000000000000000" pitchFamily="2" charset="2"/>
              <a:buChar char="§"/>
            </a:pPr>
            <a:endParaRPr lang="en-US" sz="2600" i="0" dirty="0">
              <a:latin typeface="Cambria"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452" y="1620760"/>
            <a:ext cx="1700463" cy="17250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81" y="1365571"/>
            <a:ext cx="4870330" cy="24364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436" y="1620761"/>
            <a:ext cx="1725041" cy="1725041"/>
          </a:xfrm>
          <a:prstGeom prst="rect">
            <a:avLst/>
          </a:prstGeom>
        </p:spPr>
      </p:pic>
    </p:spTree>
    <p:extLst>
      <p:ext uri="{BB962C8B-B14F-4D97-AF65-F5344CB8AC3E}">
        <p14:creationId xmlns:p14="http://schemas.microsoft.com/office/powerpoint/2010/main" val="4124636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vi-VN" sz="3600" i="0" cap="none" dirty="0">
                <a:solidFill>
                  <a:schemeClr val="bg1"/>
                </a:solidFill>
                <a:latin typeface="Calibri" panose="020F0502020204030204" pitchFamily="34" charset="0"/>
                <a:ea typeface="Al Nile" charset="-78"/>
                <a:cs typeface="Al Nile" charset="-78"/>
              </a:rPr>
              <a:t>Comportamentul posturilor TV în perioada </a:t>
            </a:r>
            <a:r>
              <a:rPr lang="vi-VN" sz="3600" i="0" cap="none" dirty="0" smtClean="0">
                <a:solidFill>
                  <a:schemeClr val="bg1"/>
                </a:solidFill>
                <a:latin typeface="Calibri" panose="020F0502020204030204" pitchFamily="34" charset="0"/>
                <a:ea typeface="Al Nile" charset="-78"/>
                <a:cs typeface="Al Nile" charset="-78"/>
              </a:rPr>
              <a:t>monitorizată</a:t>
            </a:r>
            <a:endParaRPr lang="vi-VN"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20</a:t>
            </a:fld>
            <a:endParaRPr lang="en-US" sz="1800" b="1" i="0" dirty="0">
              <a:solidFill>
                <a:schemeClr val="bg1"/>
              </a:solidFill>
              <a:latin typeface="+mj-lt"/>
            </a:endParaRPr>
          </a:p>
        </p:txBody>
      </p:sp>
      <p:sp>
        <p:nvSpPr>
          <p:cNvPr id="5" name="Text Placeholder 4"/>
          <p:cNvSpPr>
            <a:spLocks noGrp="1"/>
          </p:cNvSpPr>
          <p:nvPr>
            <p:ph type="body" idx="1"/>
          </p:nvPr>
        </p:nvSpPr>
        <p:spPr>
          <a:xfrm>
            <a:off x="252248" y="1393747"/>
            <a:ext cx="11444452" cy="5159453"/>
          </a:xfrm>
        </p:spPr>
        <p:txBody>
          <a:bodyPr anchor="t">
            <a:noAutofit/>
          </a:bodyPr>
          <a:lstStyle/>
          <a:p>
            <a:pPr marL="360000" indent="-252000" algn="just">
              <a:buFont typeface="Wingdings" panose="05000000000000000000" pitchFamily="2" charset="2"/>
              <a:buChar char="§"/>
            </a:pPr>
            <a:endParaRPr lang="ro-RO" sz="2080" i="0" dirty="0" smtClean="0">
              <a:latin typeface="Cambria" panose="02040503050406030204" pitchFamily="18" charset="0"/>
            </a:endParaRPr>
          </a:p>
          <a:p>
            <a:pPr marL="360000" indent="-252000" algn="just">
              <a:buFont typeface="Wingdings" panose="05000000000000000000" pitchFamily="2" charset="2"/>
              <a:buChar char="§"/>
            </a:pPr>
            <a:endParaRPr lang="en-US" sz="2080" i="0" dirty="0">
              <a:latin typeface="Cambria"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3" name="Прямоугольник 2"/>
          <p:cNvSpPr/>
          <p:nvPr/>
        </p:nvSpPr>
        <p:spPr>
          <a:xfrm>
            <a:off x="472966" y="1296144"/>
            <a:ext cx="10704786" cy="3139321"/>
          </a:xfrm>
          <a:prstGeom prst="rect">
            <a:avLst/>
          </a:prstGeom>
        </p:spPr>
        <p:txBody>
          <a:bodyPr wrap="square">
            <a:spAutoFit/>
          </a:bodyPr>
          <a:lstStyle/>
          <a:p>
            <a:pPr marL="342900" lvl="0" indent="-342900">
              <a:buFont typeface="Arial" panose="020B0604020202020204" pitchFamily="34" charset="0"/>
              <a:buChar char="•"/>
            </a:pPr>
            <a:r>
              <a:rPr lang="ro-RO" sz="2200" dirty="0"/>
              <a:t>Televiziuni vădit partizane: </a:t>
            </a:r>
            <a:endParaRPr lang="en-US" sz="2200" dirty="0"/>
          </a:p>
          <a:p>
            <a:pPr lvl="1"/>
            <a:r>
              <a:rPr lang="ro-RO" sz="2200" dirty="0"/>
              <a:t>NTV </a:t>
            </a:r>
            <a:r>
              <a:rPr lang="ro-RO" sz="2200" dirty="0" smtClean="0"/>
              <a:t>Moldova și AccentTV </a:t>
            </a:r>
            <a:r>
              <a:rPr lang="ro-RO" sz="2200" dirty="0"/>
              <a:t>– îl prezintă în context exclusiv, parțial exagerat, pozitiv pe Ion Ceban, pe alți concurenți îi </a:t>
            </a:r>
            <a:r>
              <a:rPr lang="ro-RO" sz="2200" dirty="0" smtClean="0"/>
              <a:t>neglijează practic.</a:t>
            </a:r>
          </a:p>
          <a:p>
            <a:pPr lvl="1"/>
            <a:r>
              <a:rPr lang="ro-RO" sz="2200" dirty="0" smtClean="0"/>
              <a:t>RTR Moldova îl prezintă în context exagerat pozitiv pe Ion Ceban iar pe majoritatea altor concurenți îi neglijează practic.</a:t>
            </a:r>
            <a:endParaRPr lang="en-US" sz="2200" dirty="0"/>
          </a:p>
          <a:p>
            <a:pPr lvl="1"/>
            <a:r>
              <a:rPr lang="ro-RO" sz="2200" dirty="0" smtClean="0"/>
              <a:t>Grupul GMG:  Prime</a:t>
            </a:r>
            <a:r>
              <a:rPr lang="ro-RO" sz="2200" dirty="0"/>
              <a:t>, </a:t>
            </a:r>
            <a:r>
              <a:rPr lang="ro-RO" sz="2200" dirty="0" smtClean="0"/>
              <a:t>PublikaTV manipulează prin aducerea intenționată a lui Andrei Năstase și Ion Ceban în context negativ. ;</a:t>
            </a:r>
            <a:endParaRPr lang="en-US" sz="2200" dirty="0"/>
          </a:p>
          <a:p>
            <a:pPr marL="342900" lvl="0" indent="-342900">
              <a:buFont typeface="Arial" panose="020B0604020202020204" pitchFamily="34" charset="0"/>
              <a:buChar char="•"/>
            </a:pPr>
            <a:r>
              <a:rPr lang="ro-RO" sz="2200" dirty="0" smtClean="0"/>
              <a:t>Televiziuni </a:t>
            </a:r>
            <a:r>
              <a:rPr lang="ro-RO" sz="2200" dirty="0"/>
              <a:t>imparțiale: </a:t>
            </a:r>
            <a:r>
              <a:rPr lang="ro-RO" sz="2200" dirty="0" smtClean="0"/>
              <a:t>TV8, Moldova 1, JurnalTV, </a:t>
            </a:r>
            <a:r>
              <a:rPr lang="ro-RO" sz="2200" dirty="0"/>
              <a:t>ProTV</a:t>
            </a:r>
            <a:r>
              <a:rPr lang="ro-RO" sz="2200" dirty="0" smtClean="0"/>
              <a:t>, TVR Moldova, </a:t>
            </a:r>
            <a:r>
              <a:rPr lang="ro-RO" sz="2200" dirty="0"/>
              <a:t>care îi prezintă echilibrat pe </a:t>
            </a:r>
            <a:r>
              <a:rPr lang="ro-RO" sz="2200" dirty="0" smtClean="0"/>
              <a:t>concurenți</a:t>
            </a:r>
            <a:r>
              <a:rPr lang="ro-RO" sz="2200" dirty="0"/>
              <a:t>.</a:t>
            </a:r>
            <a:endParaRPr lang="en-US" sz="1600" dirty="0"/>
          </a:p>
        </p:txBody>
      </p:sp>
    </p:spTree>
    <p:extLst>
      <p:ext uri="{BB962C8B-B14F-4D97-AF65-F5344CB8AC3E}">
        <p14:creationId xmlns:p14="http://schemas.microsoft.com/office/powerpoint/2010/main" val="40926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ro-RO" sz="3600" i="0" cap="none" dirty="0" smtClean="0">
                <a:solidFill>
                  <a:schemeClr val="bg1"/>
                </a:solidFill>
                <a:latin typeface="Calibri" panose="020F0502020204030204" pitchFamily="34" charset="0"/>
                <a:ea typeface="Al Nile" charset="-78"/>
                <a:cs typeface="Al Nile" charset="-78"/>
              </a:rPr>
              <a:t>Manipulări ale opiniei publice depistate în urma monitorizării.</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21</a:t>
            </a:fld>
            <a:endParaRPr lang="en-US" sz="1800" b="1" i="0" dirty="0">
              <a:solidFill>
                <a:schemeClr val="bg1"/>
              </a:solidFill>
              <a:latin typeface="+mj-lt"/>
            </a:endParaRPr>
          </a:p>
        </p:txBody>
      </p:sp>
      <p:sp>
        <p:nvSpPr>
          <p:cNvPr id="5" name="Text Placeholder 4"/>
          <p:cNvSpPr>
            <a:spLocks noGrp="1"/>
          </p:cNvSpPr>
          <p:nvPr>
            <p:ph type="body" idx="1"/>
          </p:nvPr>
        </p:nvSpPr>
        <p:spPr>
          <a:xfrm>
            <a:off x="252248" y="1393747"/>
            <a:ext cx="11444452" cy="4786336"/>
          </a:xfrm>
        </p:spPr>
        <p:txBody>
          <a:bodyPr anchor="t">
            <a:noAutofit/>
          </a:bodyPr>
          <a:lstStyle/>
          <a:p>
            <a:pPr marL="360000" indent="-252000" algn="just">
              <a:buFont typeface="Wingdings" panose="05000000000000000000" pitchFamily="2" charset="2"/>
              <a:buChar char="§"/>
            </a:pPr>
            <a:r>
              <a:rPr lang="ro-RO" sz="2400" i="0" dirty="0" smtClean="0">
                <a:latin typeface="Cambria" panose="02040503050406030204" pitchFamily="18" charset="0"/>
              </a:rPr>
              <a:t>Dezinformare prin </a:t>
            </a:r>
            <a:r>
              <a:rPr lang="ro-RO" sz="2400" i="0" dirty="0" smtClean="0">
                <a:latin typeface="Cambria" panose="02040503050406030204" pitchFamily="18" charset="0"/>
              </a:rPr>
              <a:t>ne-infomare.</a:t>
            </a:r>
          </a:p>
          <a:p>
            <a:pPr marL="360000" indent="-252000" algn="just">
              <a:buFont typeface="Wingdings" panose="05000000000000000000" pitchFamily="2" charset="2"/>
              <a:buChar char="§"/>
            </a:pPr>
            <a:r>
              <a:rPr lang="ro-RO" sz="2400" i="0" dirty="0" smtClean="0">
                <a:latin typeface="Cambria" panose="02040503050406030204" pitchFamily="18" charset="0"/>
              </a:rPr>
              <a:t>Prezentarea pozițiilor unilaterale. </a:t>
            </a:r>
            <a:endParaRPr lang="ro-RO" sz="2400" i="0" dirty="0" smtClean="0">
              <a:latin typeface="Cambria" panose="02040503050406030204" pitchFamily="18" charset="0"/>
            </a:endParaRPr>
          </a:p>
          <a:p>
            <a:pPr marL="360000" indent="-252000" algn="just">
              <a:buFont typeface="Wingdings" panose="05000000000000000000" pitchFamily="2" charset="2"/>
              <a:buChar char="§"/>
            </a:pPr>
            <a:r>
              <a:rPr lang="ro-RO" sz="2400" i="0" dirty="0" smtClean="0">
                <a:latin typeface="Cambria" panose="02040503050406030204" pitchFamily="18" charset="0"/>
              </a:rPr>
              <a:t>Sondajele de opinie – sursă de manipulare a </a:t>
            </a:r>
            <a:r>
              <a:rPr lang="ro-RO" sz="2400" i="0" dirty="0" smtClean="0">
                <a:latin typeface="Cambria" panose="02040503050406030204" pitchFamily="18" charset="0"/>
              </a:rPr>
              <a:t>opiniei alegătorilor.</a:t>
            </a:r>
            <a:endParaRPr lang="ro-RO" sz="2400" i="0" dirty="0" smtClean="0">
              <a:latin typeface="Cambria" panose="02040503050406030204" pitchFamily="18" charset="0"/>
            </a:endParaRPr>
          </a:p>
          <a:p>
            <a:pPr marL="360000" indent="-252000" algn="just">
              <a:buFont typeface="Wingdings" panose="05000000000000000000" pitchFamily="2" charset="2"/>
              <a:buChar char="§"/>
            </a:pPr>
            <a:endParaRPr lang="ro-RO" sz="2400" i="0" dirty="0" smtClean="0">
              <a:latin typeface="Cambria" panose="02040503050406030204" pitchFamily="18" charset="0"/>
            </a:endParaRPr>
          </a:p>
          <a:p>
            <a:pPr marL="360000" indent="-252000" algn="just">
              <a:buFont typeface="Wingdings" panose="05000000000000000000" pitchFamily="2" charset="2"/>
              <a:buChar char="§"/>
            </a:pPr>
            <a:endParaRPr lang="ro-RO" sz="2400" i="0" dirty="0" smtClean="0">
              <a:latin typeface="Cambria" panose="02040503050406030204" pitchFamily="18" charset="0"/>
            </a:endParaRPr>
          </a:p>
          <a:p>
            <a:pPr marL="565200" lvl="1" algn="just"/>
            <a:endParaRPr lang="ro-RO" sz="2400" i="0" dirty="0" smtClean="0">
              <a:latin typeface="Cambria"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Tree>
    <p:extLst>
      <p:ext uri="{BB962C8B-B14F-4D97-AF65-F5344CB8AC3E}">
        <p14:creationId xmlns:p14="http://schemas.microsoft.com/office/powerpoint/2010/main" val="13219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ro-RO" sz="3600" i="0" cap="none" dirty="0" smtClean="0">
                <a:solidFill>
                  <a:schemeClr val="bg1"/>
                </a:solidFill>
                <a:latin typeface="Calibri" panose="020F0502020204030204" pitchFamily="34" charset="0"/>
                <a:ea typeface="Al Nile" charset="-78"/>
                <a:cs typeface="Al Nile" charset="-78"/>
              </a:rPr>
              <a:t>Concluzii și recomandări</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22</a:t>
            </a:fld>
            <a:endParaRPr lang="en-US" sz="1800" b="1" i="0" dirty="0">
              <a:solidFill>
                <a:schemeClr val="bg1"/>
              </a:solidFill>
              <a:latin typeface="+mj-lt"/>
            </a:endParaRPr>
          </a:p>
        </p:txBody>
      </p:sp>
      <p:sp>
        <p:nvSpPr>
          <p:cNvPr id="5" name="Text Placeholder 4"/>
          <p:cNvSpPr>
            <a:spLocks noGrp="1"/>
          </p:cNvSpPr>
          <p:nvPr>
            <p:ph type="body" idx="1"/>
          </p:nvPr>
        </p:nvSpPr>
        <p:spPr>
          <a:xfrm>
            <a:off x="252248" y="1393747"/>
            <a:ext cx="11444452" cy="4786336"/>
          </a:xfrm>
        </p:spPr>
        <p:txBody>
          <a:bodyPr anchor="t">
            <a:noAutofit/>
          </a:bodyPr>
          <a:lstStyle/>
          <a:p>
            <a:pPr marL="908100" lvl="1" indent="-342900" algn="just">
              <a:buFont typeface="Arial" panose="020B0604020202020204" pitchFamily="34" charset="0"/>
              <a:buChar char="•"/>
            </a:pPr>
            <a:endParaRPr lang="ro-RO" sz="2400" dirty="0" smtClean="0">
              <a:solidFill>
                <a:schemeClr val="accent4">
                  <a:lumMod val="50000"/>
                </a:schemeClr>
              </a:solidFill>
              <a:latin typeface="Cambria" panose="02040503050406030204" pitchFamily="18" charset="0"/>
            </a:endParaRPr>
          </a:p>
          <a:p>
            <a:pPr marL="908100" lvl="1" indent="-342900" algn="just">
              <a:buFont typeface="Arial" panose="020B0604020202020204" pitchFamily="34" charset="0"/>
              <a:buChar char="•"/>
            </a:pPr>
            <a:endParaRPr lang="ro-RO" sz="2400" dirty="0">
              <a:solidFill>
                <a:schemeClr val="accent4">
                  <a:lumMod val="50000"/>
                </a:schemeClr>
              </a:solidFill>
              <a:latin typeface="Cambria" panose="02040503050406030204" pitchFamily="18" charset="0"/>
            </a:endParaRPr>
          </a:p>
          <a:p>
            <a:pPr marL="565200" lvl="1" algn="just"/>
            <a:endParaRPr lang="ro-RO" sz="2400" i="0" dirty="0" smtClean="0">
              <a:latin typeface="Cambria"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4" name="TextBox 3"/>
          <p:cNvSpPr txBox="1"/>
          <p:nvPr/>
        </p:nvSpPr>
        <p:spPr>
          <a:xfrm>
            <a:off x="1119351" y="1441043"/>
            <a:ext cx="9553903" cy="2893100"/>
          </a:xfrm>
          <a:prstGeom prst="rect">
            <a:avLst/>
          </a:prstGeom>
          <a:noFill/>
        </p:spPr>
        <p:txBody>
          <a:bodyPr wrap="square" rtlCol="0">
            <a:spAutoFit/>
          </a:bodyPr>
          <a:lstStyle/>
          <a:p>
            <a:pPr marL="285750" indent="-285750">
              <a:buFont typeface="Arial" panose="020B0604020202020204" pitchFamily="34" charset="0"/>
              <a:buChar char="•"/>
            </a:pPr>
            <a:r>
              <a:rPr lang="ro-RO" sz="2600" b="1" dirty="0" smtClean="0"/>
              <a:t>Comportamentul posturilor TV în pre-campanie și în campanie</a:t>
            </a:r>
          </a:p>
          <a:p>
            <a:pPr marL="285750" indent="-285750">
              <a:buFont typeface="Arial" panose="020B0604020202020204" pitchFamily="34" charset="0"/>
              <a:buChar char="•"/>
            </a:pPr>
            <a:endParaRPr lang="ro-RO" sz="2600" b="1" dirty="0" smtClean="0"/>
          </a:p>
          <a:p>
            <a:pPr marL="285750" indent="-285750">
              <a:buFont typeface="Arial" panose="020B0604020202020204" pitchFamily="34" charset="0"/>
              <a:buChar char="•"/>
            </a:pPr>
            <a:r>
              <a:rPr lang="ro-RO" sz="2600" b="1" dirty="0" smtClean="0"/>
              <a:t>Impactul asupra formării opțiunilor politice și caracterului liber al alegerilor</a:t>
            </a:r>
          </a:p>
          <a:p>
            <a:pPr marL="285750" indent="-285750">
              <a:buFont typeface="Arial" panose="020B0604020202020204" pitchFamily="34" charset="0"/>
              <a:buChar char="•"/>
            </a:pPr>
            <a:endParaRPr lang="ro-RO" sz="2600" b="1" dirty="0" smtClean="0"/>
          </a:p>
          <a:p>
            <a:pPr marL="285750" indent="-285750">
              <a:buFont typeface="Arial" panose="020B0604020202020204" pitchFamily="34" charset="0"/>
              <a:buChar char="•"/>
            </a:pPr>
            <a:r>
              <a:rPr lang="ro-RO" sz="2600" b="1" dirty="0" smtClean="0"/>
              <a:t>Comportamentul </a:t>
            </a:r>
            <a:r>
              <a:rPr lang="ro-RO" sz="2600" b="1" dirty="0" smtClean="0"/>
              <a:t>CA</a:t>
            </a:r>
            <a:endParaRPr lang="ro-RO" sz="2600" b="1" dirty="0" smtClean="0"/>
          </a:p>
          <a:p>
            <a:endParaRPr lang="ro-RO" sz="2600" b="1" dirty="0"/>
          </a:p>
        </p:txBody>
      </p:sp>
    </p:spTree>
    <p:extLst>
      <p:ext uri="{BB962C8B-B14F-4D97-AF65-F5344CB8AC3E}">
        <p14:creationId xmlns:p14="http://schemas.microsoft.com/office/powerpoint/2010/main" val="40881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632" y="4181311"/>
            <a:ext cx="8296654" cy="1506592"/>
          </a:xfrm>
        </p:spPr>
        <p:txBody>
          <a:bodyPr>
            <a:normAutofit/>
          </a:bodyPr>
          <a:lstStyle/>
          <a:p>
            <a:r>
              <a:rPr lang="ro-RO" sz="3400" dirty="0" smtClean="0">
                <a:latin typeface="Cambria" panose="02040503050406030204" pitchFamily="18" charset="0"/>
              </a:rPr>
              <a:t>Vă </a:t>
            </a:r>
            <a:r>
              <a:rPr lang="ro-RO" sz="3400" dirty="0" smtClean="0">
                <a:latin typeface="Cambria" panose="02040503050406030204" pitchFamily="18" charset="0"/>
              </a:rPr>
              <a:t>mulțumim </a:t>
            </a:r>
            <a:r>
              <a:rPr lang="ro-RO" sz="3400" dirty="0" smtClean="0">
                <a:latin typeface="Cambria" panose="02040503050406030204" pitchFamily="18" charset="0"/>
              </a:rPr>
              <a:t>pentru atenție!</a:t>
            </a:r>
            <a:endParaRPr lang="en-US" sz="3400" dirty="0">
              <a:latin typeface="Cambria" panose="02040503050406030204" pitchFamily="18" charset="0"/>
            </a:endParaRPr>
          </a:p>
        </p:txBody>
      </p:sp>
      <p:sp>
        <p:nvSpPr>
          <p:cNvPr id="3" name="Текст 2"/>
          <p:cNvSpPr>
            <a:spLocks noGrp="1"/>
          </p:cNvSpPr>
          <p:nvPr>
            <p:ph type="body" idx="1"/>
          </p:nvPr>
        </p:nvSpPr>
        <p:spPr>
          <a:xfrm>
            <a:off x="355355" y="394136"/>
            <a:ext cx="10790866" cy="1686911"/>
          </a:xfrm>
        </p:spPr>
        <p:txBody>
          <a:bodyPr>
            <a:noAutofit/>
          </a:bodyPr>
          <a:lstStyle/>
          <a:p>
            <a:r>
              <a:rPr lang="ro-RO" sz="2800" b="1" dirty="0" smtClean="0">
                <a:latin typeface="Cambria" panose="02040503050406030204" pitchFamily="18" charset="0"/>
              </a:rPr>
              <a:t>Mai multe cercetări și informații găsiți </a:t>
            </a:r>
            <a:r>
              <a:rPr lang="ro-RO" sz="2800" b="1" dirty="0">
                <a:latin typeface="Cambria" panose="02040503050406030204" pitchFamily="18" charset="0"/>
              </a:rPr>
              <a:t>la </a:t>
            </a:r>
            <a:r>
              <a:rPr lang="ro-RO" sz="2800" b="1" dirty="0">
                <a:latin typeface="Cambria" panose="02040503050406030204" pitchFamily="18" charset="0"/>
                <a:hlinkClick r:id="rId2"/>
              </a:rPr>
              <a:t>https://watchdog.md</a:t>
            </a:r>
            <a:r>
              <a:rPr lang="ro-RO" sz="2800" b="1" dirty="0" smtClean="0">
                <a:latin typeface="Cambria" panose="02040503050406030204" pitchFamily="18" charset="0"/>
                <a:hlinkClick r:id="rId2"/>
              </a:rPr>
              <a:t>/</a:t>
            </a:r>
            <a:r>
              <a:rPr lang="ro-RO" sz="2800" b="1" dirty="0" smtClean="0">
                <a:latin typeface="Cambria" panose="02040503050406030204" pitchFamily="18" charset="0"/>
              </a:rPr>
              <a:t> </a:t>
            </a:r>
            <a:endParaRPr lang="en-US" sz="2800" b="1" dirty="0">
              <a:latin typeface="Cambria" panose="02040503050406030204" pitchFamily="18" charset="0"/>
            </a:endParaRPr>
          </a:p>
        </p:txBody>
      </p:sp>
    </p:spTree>
    <p:extLst>
      <p:ext uri="{BB962C8B-B14F-4D97-AF65-F5344CB8AC3E}">
        <p14:creationId xmlns:p14="http://schemas.microsoft.com/office/powerpoint/2010/main" val="373549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ro-RO" sz="3600" i="0" cap="none" dirty="0" smtClean="0">
                <a:solidFill>
                  <a:schemeClr val="bg1"/>
                </a:solidFill>
                <a:latin typeface="Calibri" panose="020F0502020204030204" pitchFamily="34" charset="0"/>
                <a:ea typeface="Al Nile" charset="-78"/>
                <a:cs typeface="Al Nile" charset="-78"/>
              </a:rPr>
              <a:t>Introducere</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3</a:t>
            </a:fld>
            <a:endParaRPr lang="en-US" sz="1800" b="1" i="0" dirty="0">
              <a:solidFill>
                <a:schemeClr val="bg1"/>
              </a:solidFill>
              <a:latin typeface="+mj-lt"/>
            </a:endParaRPr>
          </a:p>
        </p:txBody>
      </p:sp>
      <p:sp>
        <p:nvSpPr>
          <p:cNvPr id="5" name="Text Placeholder 4"/>
          <p:cNvSpPr>
            <a:spLocks noGrp="1"/>
          </p:cNvSpPr>
          <p:nvPr>
            <p:ph type="body" idx="1"/>
          </p:nvPr>
        </p:nvSpPr>
        <p:spPr>
          <a:xfrm>
            <a:off x="772510" y="1393748"/>
            <a:ext cx="10830018" cy="4567106"/>
          </a:xfrm>
        </p:spPr>
        <p:txBody>
          <a:bodyPr anchor="t">
            <a:noAutofit/>
          </a:bodyPr>
          <a:lstStyle/>
          <a:p>
            <a:pPr marL="360000" indent="-252000" algn="just">
              <a:buFont typeface="Wingdings" panose="05000000000000000000" pitchFamily="2" charset="2"/>
              <a:buChar char="§"/>
            </a:pPr>
            <a:r>
              <a:rPr lang="en-US" sz="2600" i="0" dirty="0" err="1" smtClean="0">
                <a:latin typeface="Cambria" panose="02040503050406030204" pitchFamily="18" charset="0"/>
              </a:rPr>
              <a:t>Perioada</a:t>
            </a:r>
            <a:r>
              <a:rPr lang="en-US" sz="2600" i="0" dirty="0" smtClean="0">
                <a:latin typeface="Cambria" panose="02040503050406030204" pitchFamily="18" charset="0"/>
              </a:rPr>
              <a:t> de </a:t>
            </a:r>
            <a:r>
              <a:rPr lang="en-US" sz="2600" i="0" dirty="0" err="1" smtClean="0">
                <a:latin typeface="Cambria" panose="02040503050406030204" pitchFamily="18" charset="0"/>
              </a:rPr>
              <a:t>monitorizare</a:t>
            </a:r>
            <a:r>
              <a:rPr lang="ro-RO" sz="2600" i="0" dirty="0" smtClean="0">
                <a:latin typeface="Cambria" panose="02040503050406030204" pitchFamily="18" charset="0"/>
              </a:rPr>
              <a:t>: </a:t>
            </a:r>
            <a:r>
              <a:rPr lang="ro-RO" sz="2600" i="0" dirty="0" smtClean="0">
                <a:latin typeface="Cambria" panose="02040503050406030204" pitchFamily="18" charset="0"/>
              </a:rPr>
              <a:t>9-22 septembrie(perioada </a:t>
            </a:r>
            <a:r>
              <a:rPr lang="ro-RO" sz="2600" i="0" dirty="0" smtClean="0">
                <a:latin typeface="Cambria" panose="02040503050406030204" pitchFamily="18" charset="0"/>
              </a:rPr>
              <a:t>electorală)</a:t>
            </a:r>
          </a:p>
          <a:p>
            <a:pPr marL="360000" indent="-252000" algn="just">
              <a:buFont typeface="Wingdings" panose="05000000000000000000" pitchFamily="2" charset="2"/>
              <a:buChar char="§"/>
            </a:pPr>
            <a:r>
              <a:rPr lang="ro-RO" sz="2600" i="0" dirty="0" smtClean="0">
                <a:latin typeface="Cambria" panose="02040503050406030204" pitchFamily="18" charset="0"/>
              </a:rPr>
              <a:t>Televiziunilie monitorizate: </a:t>
            </a:r>
            <a:r>
              <a:rPr lang="ro-RO" sz="2600" i="0" dirty="0" smtClean="0">
                <a:latin typeface="Cambria" panose="02040503050406030204" pitchFamily="18" charset="0"/>
              </a:rPr>
              <a:t>TOP-ul preferințelor în Chișinău și AccentTV. </a:t>
            </a:r>
            <a:r>
              <a:rPr lang="ro-RO" sz="2600" i="0" dirty="0" smtClean="0">
                <a:latin typeface="Cambria" panose="02040503050406030204" pitchFamily="18" charset="0"/>
              </a:rPr>
              <a:t>Buletinul de știri principal al zilei.</a:t>
            </a:r>
          </a:p>
          <a:p>
            <a:pPr marL="360000" indent="-252000" algn="just">
              <a:buFont typeface="Wingdings" panose="05000000000000000000" pitchFamily="2" charset="2"/>
              <a:buChar char="§"/>
            </a:pPr>
            <a:endParaRPr lang="ro-RO" sz="2600" i="0" dirty="0" smtClean="0">
              <a:latin typeface="Cambria" panose="02040503050406030204" pitchFamily="18" charset="0"/>
            </a:endParaRPr>
          </a:p>
          <a:p>
            <a:pPr marL="360000" indent="-252000" algn="just">
              <a:buFont typeface="Wingdings" panose="05000000000000000000" pitchFamily="2" charset="2"/>
              <a:buChar char="§"/>
            </a:pPr>
            <a:endParaRPr lang="ro-RO" sz="2600" i="0" dirty="0" smtClean="0">
              <a:latin typeface="Cambria" panose="02040503050406030204" pitchFamily="18" charset="0"/>
            </a:endParaRPr>
          </a:p>
          <a:p>
            <a:pPr marL="360000" indent="-252000" algn="just">
              <a:buFont typeface="Wingdings" panose="05000000000000000000" pitchFamily="2" charset="2"/>
              <a:buChar char="§"/>
            </a:pPr>
            <a:endParaRPr lang="en-US" sz="2600" i="0" dirty="0">
              <a:latin typeface="Cambria"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graphicFrame>
        <p:nvGraphicFramePr>
          <p:cNvPr id="9" name="Chart 8"/>
          <p:cNvGraphicFramePr/>
          <p:nvPr>
            <p:extLst>
              <p:ext uri="{D42A27DB-BD31-4B8C-83A1-F6EECF244321}">
                <p14:modId xmlns:p14="http://schemas.microsoft.com/office/powerpoint/2010/main" val="3402809281"/>
              </p:ext>
            </p:extLst>
          </p:nvPr>
        </p:nvGraphicFramePr>
        <p:xfrm>
          <a:off x="772510" y="2578435"/>
          <a:ext cx="11178858" cy="39346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86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vi-VN" sz="3600" i="0" cap="none" dirty="0">
                <a:solidFill>
                  <a:schemeClr val="bg1"/>
                </a:solidFill>
                <a:latin typeface="Calibri" panose="020F0502020204030204" pitchFamily="34" charset="0"/>
                <a:ea typeface="Al Nile" charset="-78"/>
                <a:cs typeface="Al Nile" charset="-78"/>
              </a:rPr>
              <a:t>Numărul de știri despre candidați și sursele în care au apărut. </a:t>
            </a:r>
            <a:r>
              <a:rPr lang="ro-RO" sz="3600" i="0" cap="none" dirty="0" smtClean="0">
                <a:solidFill>
                  <a:schemeClr val="bg1"/>
                </a:solidFill>
                <a:latin typeface="Calibri" panose="020F0502020204030204" pitchFamily="34" charset="0"/>
                <a:ea typeface="Al Nile" charset="-78"/>
                <a:cs typeface="Al Nile" charset="-78"/>
              </a:rPr>
              <a:t>În total </a:t>
            </a:r>
            <a:r>
              <a:rPr lang="ro-RO" sz="3600" i="0" cap="none" dirty="0" smtClean="0">
                <a:solidFill>
                  <a:schemeClr val="bg1"/>
                </a:solidFill>
                <a:latin typeface="Calibri" panose="020F0502020204030204" pitchFamily="34" charset="0"/>
                <a:ea typeface="Al Nile" charset="-78"/>
                <a:cs typeface="Al Nile" charset="-78"/>
              </a:rPr>
              <a:t>705 mențiuni. </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4</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535660717"/>
              </p:ext>
            </p:extLst>
          </p:nvPr>
        </p:nvGraphicFramePr>
        <p:xfrm>
          <a:off x="577515" y="1396171"/>
          <a:ext cx="10908631" cy="47158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0580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vi-VN" sz="3600" i="0" cap="none" dirty="0">
                <a:solidFill>
                  <a:schemeClr val="bg1"/>
                </a:solidFill>
                <a:latin typeface="Calibri" panose="020F0502020204030204" pitchFamily="34" charset="0"/>
                <a:ea typeface="Al Nile" charset="-78"/>
                <a:cs typeface="Al Nile" charset="-78"/>
              </a:rPr>
              <a:t>Numărul de știri despre candidați și </a:t>
            </a:r>
            <a:r>
              <a:rPr lang="en-US" sz="3600" i="0" cap="none" dirty="0" err="1" smtClean="0">
                <a:solidFill>
                  <a:schemeClr val="bg1"/>
                </a:solidFill>
                <a:latin typeface="Calibri" panose="020F0502020204030204" pitchFamily="34" charset="0"/>
                <a:ea typeface="Al Nile" charset="-78"/>
                <a:cs typeface="Al Nile" charset="-78"/>
              </a:rPr>
              <a:t>contextul</a:t>
            </a:r>
            <a:r>
              <a:rPr lang="vi-VN" sz="3600" i="0" cap="none" dirty="0" smtClean="0">
                <a:solidFill>
                  <a:schemeClr val="bg1"/>
                </a:solidFill>
                <a:latin typeface="Calibri" panose="020F0502020204030204" pitchFamily="34" charset="0"/>
                <a:ea typeface="Al Nile" charset="-78"/>
                <a:cs typeface="Al Nile" charset="-78"/>
              </a:rPr>
              <a:t> </a:t>
            </a:r>
            <a:r>
              <a:rPr lang="vi-VN" sz="3600" i="0" cap="none" dirty="0">
                <a:solidFill>
                  <a:schemeClr val="bg1"/>
                </a:solidFill>
                <a:latin typeface="Calibri" panose="020F0502020204030204" pitchFamily="34" charset="0"/>
                <a:ea typeface="Al Nile" charset="-78"/>
                <a:cs typeface="Al Nile" charset="-78"/>
              </a:rPr>
              <a:t>în care au apărut. </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5</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79456501"/>
              </p:ext>
            </p:extLst>
          </p:nvPr>
        </p:nvGraphicFramePr>
        <p:xfrm>
          <a:off x="73406" y="1302637"/>
          <a:ext cx="11894004" cy="5528708"/>
        </p:xfrm>
        <a:graphic>
          <a:graphicData uri="http://schemas.openxmlformats.org/drawingml/2006/table">
            <a:tbl>
              <a:tblPr>
                <a:tableStyleId>{5C22544A-7EE6-4342-B048-85BDC9FD1C3A}</a:tableStyleId>
              </a:tblPr>
              <a:tblGrid>
                <a:gridCol w="3556458">
                  <a:extLst>
                    <a:ext uri="{9D8B030D-6E8A-4147-A177-3AD203B41FA5}">
                      <a16:colId xmlns:a16="http://schemas.microsoft.com/office/drawing/2014/main" val="2274986372"/>
                    </a:ext>
                  </a:extLst>
                </a:gridCol>
                <a:gridCol w="1585310">
                  <a:extLst>
                    <a:ext uri="{9D8B030D-6E8A-4147-A177-3AD203B41FA5}">
                      <a16:colId xmlns:a16="http://schemas.microsoft.com/office/drawing/2014/main" val="3452561109"/>
                    </a:ext>
                  </a:extLst>
                </a:gridCol>
                <a:gridCol w="2046640">
                  <a:extLst>
                    <a:ext uri="{9D8B030D-6E8A-4147-A177-3AD203B41FA5}">
                      <a16:colId xmlns:a16="http://schemas.microsoft.com/office/drawing/2014/main" val="1261312096"/>
                    </a:ext>
                  </a:extLst>
                </a:gridCol>
                <a:gridCol w="2289890">
                  <a:extLst>
                    <a:ext uri="{9D8B030D-6E8A-4147-A177-3AD203B41FA5}">
                      <a16:colId xmlns:a16="http://schemas.microsoft.com/office/drawing/2014/main" val="2836643117"/>
                    </a:ext>
                  </a:extLst>
                </a:gridCol>
                <a:gridCol w="2415706">
                  <a:extLst>
                    <a:ext uri="{9D8B030D-6E8A-4147-A177-3AD203B41FA5}">
                      <a16:colId xmlns:a16="http://schemas.microsoft.com/office/drawing/2014/main" val="1122142530"/>
                    </a:ext>
                  </a:extLst>
                </a:gridCol>
              </a:tblGrid>
              <a:tr h="726197">
                <a:tc>
                  <a:txBody>
                    <a:bodyPr/>
                    <a:lstStyle/>
                    <a:p>
                      <a:pPr algn="l" fontAlgn="ctr"/>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500" b="1" u="none" strike="noStrike">
                          <a:effectLst/>
                        </a:rPr>
                        <a:t>TOTAL</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500" b="1" u="none" strike="noStrike" dirty="0" err="1">
                          <a:effectLst/>
                        </a:rPr>
                        <a:t>Știri</a:t>
                      </a:r>
                      <a:r>
                        <a:rPr lang="en-US" sz="1500" b="1" u="none" strike="noStrike" dirty="0">
                          <a:effectLst/>
                        </a:rPr>
                        <a:t> </a:t>
                      </a:r>
                      <a:r>
                        <a:rPr lang="en-US" sz="1500" b="1" u="none" strike="noStrike" dirty="0" err="1">
                          <a:effectLst/>
                        </a:rPr>
                        <a:t>neutre</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500" b="1" u="none" strike="noStrike">
                          <a:effectLst/>
                        </a:rPr>
                        <a:t>Știri pozitive</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500" b="1" u="none" strike="noStrike">
                          <a:effectLst/>
                        </a:rPr>
                        <a:t>Știri negative</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57729557"/>
                  </a:ext>
                </a:extLst>
              </a:tr>
              <a:tr h="228691">
                <a:tc>
                  <a:txBody>
                    <a:bodyPr/>
                    <a:lstStyle/>
                    <a:p>
                      <a:pPr algn="l" fontAlgn="ctr"/>
                      <a:r>
                        <a:rPr lang="en-US" sz="1500" b="1" u="none" strike="noStrike">
                          <a:effectLst/>
                        </a:rPr>
                        <a:t>Andrei Năstase</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183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105</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24</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54</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08393750"/>
                  </a:ext>
                </a:extLst>
              </a:tr>
              <a:tr h="228691">
                <a:tc>
                  <a:txBody>
                    <a:bodyPr/>
                    <a:lstStyle/>
                    <a:p>
                      <a:pPr algn="l" fontAlgn="ctr"/>
                      <a:r>
                        <a:rPr lang="en-US" sz="1500" b="1" u="none" strike="noStrike">
                          <a:effectLst/>
                        </a:rPr>
                        <a:t>Ion Ceban</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124</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54</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38</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32</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54113223"/>
                  </a:ext>
                </a:extLst>
              </a:tr>
              <a:tr h="228691">
                <a:tc>
                  <a:txBody>
                    <a:bodyPr/>
                    <a:lstStyle/>
                    <a:p>
                      <a:pPr algn="l" fontAlgn="ctr"/>
                      <a:r>
                        <a:rPr lang="en-US" sz="1500" b="1" u="none" strike="noStrike">
                          <a:effectLst/>
                        </a:rPr>
                        <a:t>Vitalie Marinuță</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8</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4</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4</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91808539"/>
                  </a:ext>
                </a:extLst>
              </a:tr>
              <a:tr h="228691">
                <a:tc>
                  <a:txBody>
                    <a:bodyPr/>
                    <a:lstStyle/>
                    <a:p>
                      <a:pPr algn="l" fontAlgn="ctr"/>
                      <a:r>
                        <a:rPr lang="en-US" sz="1500" b="1" u="none" strike="noStrike">
                          <a:effectLst/>
                        </a:rPr>
                        <a:t>Ruslan Codreanu</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32</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7</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32877832"/>
                  </a:ext>
                </a:extLst>
              </a:tr>
              <a:tr h="228691">
                <a:tc>
                  <a:txBody>
                    <a:bodyPr/>
                    <a:lstStyle/>
                    <a:p>
                      <a:pPr algn="l" fontAlgn="ctr"/>
                      <a:r>
                        <a:rPr lang="en-US" sz="1500" b="1" u="none" strike="noStrike">
                          <a:effectLst/>
                        </a:rPr>
                        <a:t>Victor Chironda</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27</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14</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82005077"/>
                  </a:ext>
                </a:extLst>
              </a:tr>
              <a:tr h="228691">
                <a:tc>
                  <a:txBody>
                    <a:bodyPr/>
                    <a:lstStyle/>
                    <a:p>
                      <a:pPr algn="l" fontAlgn="ctr"/>
                      <a:r>
                        <a:rPr lang="en-US" sz="1500" b="1" u="none" strike="noStrike">
                          <a:effectLst/>
                        </a:rPr>
                        <a:t>Dorin Chirtoacă</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29</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15</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6</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8</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39868895"/>
                  </a:ext>
                </a:extLst>
              </a:tr>
              <a:tr h="228691">
                <a:tc>
                  <a:txBody>
                    <a:bodyPr/>
                    <a:lstStyle/>
                    <a:p>
                      <a:pPr algn="l" fontAlgn="ctr"/>
                      <a:r>
                        <a:rPr lang="en-US" sz="1500" b="1" u="none" strike="noStrike">
                          <a:effectLst/>
                        </a:rPr>
                        <a:t>Valeriu Munteanu</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35</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26</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6</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8047047"/>
                  </a:ext>
                </a:extLst>
              </a:tr>
              <a:tr h="228691">
                <a:tc>
                  <a:txBody>
                    <a:bodyPr/>
                    <a:lstStyle/>
                    <a:p>
                      <a:pPr algn="l" fontAlgn="b"/>
                      <a:r>
                        <a:rPr lang="en-US" sz="1500" b="1" u="none" strike="noStrike">
                          <a:effectLst/>
                        </a:rPr>
                        <a:t>Serghei Toma</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2</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42690039"/>
                  </a:ext>
                </a:extLst>
              </a:tr>
              <a:tr h="228691">
                <a:tc>
                  <a:txBody>
                    <a:bodyPr/>
                    <a:lstStyle/>
                    <a:p>
                      <a:pPr algn="l" fontAlgn="b"/>
                      <a:r>
                        <a:rPr lang="en-US" sz="1500" b="1" u="none" strike="noStrike">
                          <a:effectLst/>
                        </a:rPr>
                        <a:t>Vladimir Cebotari</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70</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51</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10</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9</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93901836"/>
                  </a:ext>
                </a:extLst>
              </a:tr>
              <a:tr h="228691">
                <a:tc>
                  <a:txBody>
                    <a:bodyPr/>
                    <a:lstStyle/>
                    <a:p>
                      <a:pPr algn="l" fontAlgn="b"/>
                      <a:r>
                        <a:rPr lang="en-US" sz="1500" b="1" u="none" strike="noStrike">
                          <a:effectLst/>
                        </a:rPr>
                        <a:t>Octavian Țîcu</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34</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27</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6</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92535583"/>
                  </a:ext>
                </a:extLst>
              </a:tr>
              <a:tr h="228691">
                <a:tc>
                  <a:txBody>
                    <a:bodyPr/>
                    <a:lstStyle/>
                    <a:p>
                      <a:pPr algn="l" fontAlgn="b"/>
                      <a:r>
                        <a:rPr lang="en-US" sz="1500" b="1" u="none" strike="noStrike">
                          <a:effectLst/>
                        </a:rPr>
                        <a:t>Boris Volosatîi</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6</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4</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71151091"/>
                  </a:ext>
                </a:extLst>
              </a:tr>
              <a:tr h="228691">
                <a:tc>
                  <a:txBody>
                    <a:bodyPr/>
                    <a:lstStyle/>
                    <a:p>
                      <a:pPr algn="l" fontAlgn="b"/>
                      <a:r>
                        <a:rPr lang="en-US" sz="1500" b="1" u="none" strike="noStrike">
                          <a:effectLst/>
                        </a:rPr>
                        <a:t>Dumitru Țîra</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6</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4</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44582652"/>
                  </a:ext>
                </a:extLst>
              </a:tr>
              <a:tr h="228691">
                <a:tc>
                  <a:txBody>
                    <a:bodyPr/>
                    <a:lstStyle/>
                    <a:p>
                      <a:pPr algn="l" fontAlgn="b"/>
                      <a:r>
                        <a:rPr lang="en-US" sz="1500" b="1" u="none" strike="noStrike">
                          <a:effectLst/>
                        </a:rPr>
                        <a:t>Serghei Scripnic</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9052834"/>
                  </a:ext>
                </a:extLst>
              </a:tr>
              <a:tr h="228691">
                <a:tc>
                  <a:txBody>
                    <a:bodyPr/>
                    <a:lstStyle/>
                    <a:p>
                      <a:pPr algn="l" fontAlgn="b"/>
                      <a:r>
                        <a:rPr lang="en-US" sz="1500" b="1" u="none" strike="noStrike">
                          <a:effectLst/>
                        </a:rPr>
                        <a:t>Vlad Țurcanu</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13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7</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6</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87623347"/>
                  </a:ext>
                </a:extLst>
              </a:tr>
              <a:tr h="228691">
                <a:tc>
                  <a:txBody>
                    <a:bodyPr/>
                    <a:lstStyle/>
                    <a:p>
                      <a:pPr algn="l" fontAlgn="b"/>
                      <a:r>
                        <a:rPr lang="en-US" sz="1500" b="1" u="none" strike="noStrike">
                          <a:effectLst/>
                        </a:rPr>
                        <a:t>Lilia Ranogaeț</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71547070"/>
                  </a:ext>
                </a:extLst>
              </a:tr>
              <a:tr h="228691">
                <a:tc>
                  <a:txBody>
                    <a:bodyPr/>
                    <a:lstStyle/>
                    <a:p>
                      <a:pPr algn="l" fontAlgn="b"/>
                      <a:r>
                        <a:rPr lang="en-US" sz="1500" b="1" u="none" strike="noStrike">
                          <a:effectLst/>
                        </a:rPr>
                        <a:t>Alexandru Fetescu</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10</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7</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96977721"/>
                  </a:ext>
                </a:extLst>
              </a:tr>
              <a:tr h="228691">
                <a:tc>
                  <a:txBody>
                    <a:bodyPr/>
                    <a:lstStyle/>
                    <a:p>
                      <a:pPr algn="l" fontAlgn="b"/>
                      <a:r>
                        <a:rPr lang="en-US" sz="1500" b="1" u="none" strike="noStrike">
                          <a:effectLst/>
                        </a:rPr>
                        <a:t>Vitalie Voznoi</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13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10</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56004739"/>
                  </a:ext>
                </a:extLst>
              </a:tr>
              <a:tr h="228691">
                <a:tc>
                  <a:txBody>
                    <a:bodyPr/>
                    <a:lstStyle/>
                    <a:p>
                      <a:pPr algn="l" fontAlgn="b"/>
                      <a:r>
                        <a:rPr lang="en-US" sz="1500" b="1" u="none" strike="noStrike">
                          <a:effectLst/>
                        </a:rPr>
                        <a:t>Valeriu Climenco</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500" b="1" u="none" strike="noStrike">
                          <a:effectLst/>
                        </a:rPr>
                        <a:t>25</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20</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4</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70806138"/>
                  </a:ext>
                </a:extLst>
              </a:tr>
              <a:tr h="228691">
                <a:tc>
                  <a:txBody>
                    <a:bodyPr/>
                    <a:lstStyle/>
                    <a:p>
                      <a:pPr algn="l" fontAlgn="ctr"/>
                      <a:r>
                        <a:rPr lang="en-US" sz="1500" b="1" u="none" strike="noStrike">
                          <a:effectLst/>
                        </a:rPr>
                        <a:t>Teodor Cârnaț</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28</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26</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2</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1471652"/>
                  </a:ext>
                </a:extLst>
              </a:tr>
              <a:tr h="228691">
                <a:tc>
                  <a:txBody>
                    <a:bodyPr/>
                    <a:lstStyle/>
                    <a:p>
                      <a:pPr algn="l" fontAlgn="ctr"/>
                      <a:r>
                        <a:rPr lang="en-US" sz="1500" b="1" u="none" strike="noStrike">
                          <a:effectLst/>
                        </a:rPr>
                        <a:t>Andrei Donică</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35</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32</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3</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0</a:t>
                      </a:r>
                      <a:endParaRPr lang="en-US" sz="1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53711023"/>
                  </a:ext>
                </a:extLst>
              </a:tr>
              <a:tr h="228691">
                <a:tc>
                  <a:txBody>
                    <a:bodyPr/>
                    <a:lstStyle/>
                    <a:p>
                      <a:pPr algn="l" fontAlgn="ctr"/>
                      <a:r>
                        <a:rPr lang="en-US" sz="1500" b="1" u="none" strike="noStrike">
                          <a:effectLst/>
                        </a:rPr>
                        <a:t>Ivan Diacov</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19</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7</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a:effectLst/>
                        </a:rPr>
                        <a:t>12</a:t>
                      </a:r>
                      <a:endParaRPr lang="en-US"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500" b="1" u="none" strike="noStrike" dirty="0">
                          <a:effectLst/>
                        </a:rPr>
                        <a:t>0</a:t>
                      </a:r>
                      <a:endParaRPr lang="en-US" sz="15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97693848"/>
                  </a:ext>
                </a:extLst>
              </a:tr>
            </a:tbl>
          </a:graphicData>
        </a:graphic>
      </p:graphicFrame>
    </p:spTree>
    <p:extLst>
      <p:ext uri="{BB962C8B-B14F-4D97-AF65-F5344CB8AC3E}">
        <p14:creationId xmlns:p14="http://schemas.microsoft.com/office/powerpoint/2010/main" val="3995807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6</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4" name="TextBox 3"/>
          <p:cNvSpPr txBox="1"/>
          <p:nvPr/>
        </p:nvSpPr>
        <p:spPr>
          <a:xfrm>
            <a:off x="1008994" y="1557128"/>
            <a:ext cx="9096704" cy="2862322"/>
          </a:xfrm>
          <a:prstGeom prst="rect">
            <a:avLst/>
          </a:prstGeom>
          <a:noFill/>
        </p:spPr>
        <p:txBody>
          <a:bodyPr wrap="square" rtlCol="0">
            <a:spAutoFit/>
          </a:bodyPr>
          <a:lstStyle/>
          <a:p>
            <a:pPr marL="285750" indent="-285750" algn="just">
              <a:buFont typeface="Arial" panose="020B0604020202020204" pitchFamily="34" charset="0"/>
              <a:buChar char="•"/>
            </a:pPr>
            <a:r>
              <a:rPr lang="ro-RO" sz="2200" dirty="0" smtClean="0">
                <a:latin typeface="Sylfaen" panose="010A0502050306030303" pitchFamily="18" charset="0"/>
              </a:rPr>
              <a:t>În cazul lui Andrei Năstase și Ion Ceban, cea mai mare parte a știrilor negative a fost difuzată de către postului care îi aparțin lui Vlad Plahotniuc (PublikaTV și PrimeTV)</a:t>
            </a:r>
            <a:r>
              <a:rPr lang="vi-VN" sz="2200" dirty="0" smtClean="0">
                <a:latin typeface="Sylfaen" panose="010A0502050306030303" pitchFamily="18" charset="0"/>
              </a:rPr>
              <a:t>.</a:t>
            </a:r>
            <a:r>
              <a:rPr lang="it-IT" sz="2200" dirty="0" smtClean="0">
                <a:latin typeface="Sylfaen" panose="010A0502050306030303" pitchFamily="18" charset="0"/>
              </a:rPr>
              <a:t> </a:t>
            </a:r>
            <a:endParaRPr lang="it-IT" sz="2200" dirty="0" smtClean="0">
              <a:latin typeface="Sylfaen" panose="010A0502050306030303" pitchFamily="18" charset="0"/>
            </a:endParaRPr>
          </a:p>
          <a:p>
            <a:pPr marL="285750" indent="-285750" algn="just">
              <a:buFont typeface="Arial" panose="020B0604020202020204" pitchFamily="34" charset="0"/>
              <a:buChar char="•"/>
            </a:pPr>
            <a:endParaRPr lang="ro-RO" sz="2200" dirty="0" smtClean="0">
              <a:latin typeface="Sylfaen" panose="010A0502050306030303" pitchFamily="18" charset="0"/>
            </a:endParaRPr>
          </a:p>
          <a:p>
            <a:pPr marL="285750" indent="-285750" algn="just">
              <a:buFont typeface="Arial" panose="020B0604020202020204" pitchFamily="34" charset="0"/>
              <a:buChar char="•"/>
            </a:pPr>
            <a:r>
              <a:rPr lang="ro-RO" sz="2200" dirty="0" smtClean="0">
                <a:latin typeface="Sylfaen" panose="010A0502050306030303" pitchFamily="18" charset="0"/>
              </a:rPr>
              <a:t>În cazul lui Ion Ceban, absoluta majoritate a știrilor în context pozitiv au apărut la posturile afiliate PSRM – NTV și AccentTV.</a:t>
            </a:r>
          </a:p>
          <a:p>
            <a:pPr marL="285750" indent="-285750">
              <a:buFont typeface="Arial" panose="020B0604020202020204" pitchFamily="34" charset="0"/>
              <a:buChar char="•"/>
            </a:pPr>
            <a:endParaRPr lang="ro-RO" sz="2400" b="1" dirty="0" smtClean="0">
              <a:latin typeface="Sylfaen" panose="010A0502050306030303" pitchFamily="18" charset="0"/>
            </a:endParaRPr>
          </a:p>
          <a:p>
            <a:pPr marL="285750" indent="-285750">
              <a:buFont typeface="Arial" panose="020B0604020202020204" pitchFamily="34" charset="0"/>
              <a:buChar char="•"/>
            </a:pPr>
            <a:endParaRPr lang="en-US" sz="2400" b="1" dirty="0">
              <a:latin typeface="Sylfaen" panose="010A0502050306030303" pitchFamily="18" charset="0"/>
            </a:endParaRPr>
          </a:p>
        </p:txBody>
      </p:sp>
    </p:spTree>
    <p:extLst>
      <p:ext uri="{BB962C8B-B14F-4D97-AF65-F5344CB8AC3E}">
        <p14:creationId xmlns:p14="http://schemas.microsoft.com/office/powerpoint/2010/main" val="86385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candidați</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7</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graphicFrame>
        <p:nvGraphicFramePr>
          <p:cNvPr id="12" name="Chart 11"/>
          <p:cNvGraphicFramePr/>
          <p:nvPr>
            <p:extLst>
              <p:ext uri="{D42A27DB-BD31-4B8C-83A1-F6EECF244321}">
                <p14:modId xmlns:p14="http://schemas.microsoft.com/office/powerpoint/2010/main" val="1507421762"/>
              </p:ext>
            </p:extLst>
          </p:nvPr>
        </p:nvGraphicFramePr>
        <p:xfrm>
          <a:off x="449931" y="1259625"/>
          <a:ext cx="10715374" cy="2982638"/>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609599" y="4242263"/>
            <a:ext cx="10095101" cy="2304285"/>
          </a:xfrm>
          <a:prstGeom prst="rect">
            <a:avLst/>
          </a:prstGeom>
        </p:spPr>
        <p:txBody>
          <a:bodyPr wrap="square">
            <a:spAutoFit/>
          </a:bodyPr>
          <a:lstStyle/>
          <a:p>
            <a:pPr indent="457200" algn="just">
              <a:lnSpc>
                <a:spcPct val="107000"/>
              </a:lnSpc>
              <a:spcAft>
                <a:spcPts val="800"/>
              </a:spcAft>
            </a:pPr>
            <a:r>
              <a:rPr lang="ro-MD" sz="1500" dirty="0">
                <a:latin typeface="Calibri" panose="020F0502020204030204" pitchFamily="34" charset="0"/>
                <a:ea typeface="Calibri" panose="020F0502020204030204" pitchFamily="34" charset="0"/>
                <a:cs typeface="Times New Roman" panose="02020603050405020304" pitchFamily="18" charset="0"/>
              </a:rPr>
              <a:t>Majoritatea absolută a posturilor TV l-au menționat pe Dorin Chirtoacă în context neutru, pozitiv și negativ. O atitudine vădit tendențioasă putem observa în cazul posturilor Accent TV și NTV Moldova, acestea, timp de 2 săptămâni, pur și simplu nu au arătat nici o știre cu el în buletinele monitorizate. Raportul de știri pozitive și negative este de 6 la 8, scorul fiind de -2. Adică putem concluziona că alegătorii au văzut destul de puține știri despre Dorin Chirtoacă în perioada 9-22 septembrie (29 mențiuni din 705), acestea au fost destul de echilibrate, dar știri pozitive au fost mai puține decât negative. Cea mai mare atenție fostului primar a acordat-o postul ProTV, ceea ce este o tendință mai veche. Acest post TV a dat 5 știri care îl menționează pe Dorin Chirtoacă și a evitat să îl menționeze în contexte negative. Este prematur totuși să concluzionăm cumva că ProTV l-ar favoriza cumva pe liderul PL. În schimb posturile apropiate PSRM îl neglijează vizibil, ceea ce este o încălcare a principiului reflectării echilibrate a activității politicienilor. </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692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candidați</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8</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5" name="Rectangle 4"/>
          <p:cNvSpPr/>
          <p:nvPr/>
        </p:nvSpPr>
        <p:spPr>
          <a:xfrm>
            <a:off x="1042368" y="4627273"/>
            <a:ext cx="10095101" cy="1479700"/>
          </a:xfrm>
          <a:prstGeom prst="rect">
            <a:avLst/>
          </a:prstGeom>
        </p:spPr>
        <p:txBody>
          <a:bodyPr wrap="square">
            <a:spAutoFit/>
          </a:bodyPr>
          <a:lstStyle/>
          <a:p>
            <a:pPr indent="457200" algn="just">
              <a:lnSpc>
                <a:spcPct val="107000"/>
              </a:lnSpc>
              <a:spcAft>
                <a:spcPts val="800"/>
              </a:spcAft>
            </a:pPr>
            <a:r>
              <a:rPr lang="en-US" sz="1700" dirty="0" err="1">
                <a:latin typeface="Calibri" panose="020F0502020204030204" pitchFamily="34" charset="0"/>
                <a:ea typeface="Calibri" panose="020F0502020204030204" pitchFamily="34" charset="0"/>
                <a:cs typeface="Times New Roman" panose="02020603050405020304" pitchFamily="18" charset="0"/>
              </a:rPr>
              <a:t>Putem</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concluziona</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că</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liderul</a:t>
            </a:r>
            <a:r>
              <a:rPr lang="en-US" sz="1700" dirty="0">
                <a:latin typeface="Calibri" panose="020F0502020204030204" pitchFamily="34" charset="0"/>
                <a:ea typeface="Calibri" panose="020F0502020204030204" pitchFamily="34" charset="0"/>
                <a:cs typeface="Times New Roman" panose="02020603050405020304" pitchFamily="18" charset="0"/>
              </a:rPr>
              <a:t> PPDA a </a:t>
            </a:r>
            <a:r>
              <a:rPr lang="en-US" sz="1700" dirty="0" err="1">
                <a:latin typeface="Calibri" panose="020F0502020204030204" pitchFamily="34" charset="0"/>
                <a:ea typeface="Calibri" panose="020F0502020204030204" pitchFamily="34" charset="0"/>
                <a:cs typeface="Times New Roman" panose="02020603050405020304" pitchFamily="18" charset="0"/>
              </a:rPr>
              <a:t>fost</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mediatizat</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foarte</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intens</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în</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aceste</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două</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săptămâni</a:t>
            </a:r>
            <a:r>
              <a:rPr lang="en-US" sz="1700" dirty="0">
                <a:latin typeface="Calibri" panose="020F0502020204030204" pitchFamily="34" charset="0"/>
                <a:ea typeface="Calibri" panose="020F0502020204030204" pitchFamily="34" charset="0"/>
                <a:cs typeface="Times New Roman" panose="02020603050405020304" pitchFamily="18" charset="0"/>
              </a:rPr>
              <a:t> (183 de </a:t>
            </a:r>
            <a:r>
              <a:rPr lang="en-US" sz="1700" dirty="0" err="1">
                <a:latin typeface="Calibri" panose="020F0502020204030204" pitchFamily="34" charset="0"/>
                <a:ea typeface="Calibri" panose="020F0502020204030204" pitchFamily="34" charset="0"/>
                <a:cs typeface="Times New Roman" panose="02020603050405020304" pitchFamily="18" charset="0"/>
              </a:rPr>
              <a:t>mențiuni</a:t>
            </a:r>
            <a:r>
              <a:rPr lang="en-US" sz="1700" dirty="0">
                <a:latin typeface="Calibri" panose="020F0502020204030204" pitchFamily="34" charset="0"/>
                <a:ea typeface="Calibri" panose="020F0502020204030204" pitchFamily="34" charset="0"/>
                <a:cs typeface="Times New Roman" panose="02020603050405020304" pitchFamily="18" charset="0"/>
              </a:rPr>
              <a:t> din 705), de </a:t>
            </a:r>
            <a:r>
              <a:rPr lang="en-US" sz="1700" dirty="0" err="1">
                <a:latin typeface="Calibri" panose="020F0502020204030204" pitchFamily="34" charset="0"/>
                <a:ea typeface="Calibri" panose="020F0502020204030204" pitchFamily="34" charset="0"/>
                <a:cs typeface="Times New Roman" panose="02020603050405020304" pitchFamily="18" charset="0"/>
              </a:rPr>
              <a:t>altfel</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fiind</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cel</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mai</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mediatizat</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candidat</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pentru</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funcția</a:t>
            </a:r>
            <a:r>
              <a:rPr lang="en-US" sz="1700" dirty="0">
                <a:latin typeface="Calibri" panose="020F0502020204030204" pitchFamily="34" charset="0"/>
                <a:ea typeface="Calibri" panose="020F0502020204030204" pitchFamily="34" charset="0"/>
                <a:cs typeface="Times New Roman" panose="02020603050405020304" pitchFamily="18" charset="0"/>
              </a:rPr>
              <a:t> de </a:t>
            </a:r>
            <a:r>
              <a:rPr lang="en-US" sz="1700" dirty="0" err="1">
                <a:latin typeface="Calibri" panose="020F0502020204030204" pitchFamily="34" charset="0"/>
                <a:ea typeface="Calibri" panose="020F0502020204030204" pitchFamily="34" charset="0"/>
                <a:cs typeface="Times New Roman" panose="02020603050405020304" pitchFamily="18" charset="0"/>
              </a:rPr>
              <a:t>primar</a:t>
            </a:r>
            <a:r>
              <a:rPr lang="en-US" sz="1700" dirty="0">
                <a:latin typeface="Calibri" panose="020F0502020204030204" pitchFamily="34" charset="0"/>
                <a:ea typeface="Calibri" panose="020F0502020204030204" pitchFamily="34" charset="0"/>
                <a:cs typeface="Times New Roman" panose="02020603050405020304" pitchFamily="18" charset="0"/>
              </a:rPr>
              <a:t> general al </a:t>
            </a:r>
            <a:r>
              <a:rPr lang="en-US" sz="1700" dirty="0" err="1">
                <a:latin typeface="Calibri" panose="020F0502020204030204" pitchFamily="34" charset="0"/>
                <a:ea typeface="Calibri" panose="020F0502020204030204" pitchFamily="34" charset="0"/>
                <a:cs typeface="Times New Roman" panose="02020603050405020304" pitchFamily="18" charset="0"/>
              </a:rPr>
              <a:t>mun</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Chișinău</a:t>
            </a:r>
            <a:r>
              <a:rPr lang="en-US" sz="1700" dirty="0">
                <a:latin typeface="Calibri" panose="020F0502020204030204" pitchFamily="34" charset="0"/>
                <a:ea typeface="Calibri" panose="020F0502020204030204" pitchFamily="34" charset="0"/>
                <a:cs typeface="Times New Roman" panose="02020603050405020304" pitchFamily="18" charset="0"/>
              </a:rPr>
              <a:t>. Andrei </a:t>
            </a:r>
            <a:r>
              <a:rPr lang="en-US" sz="1700" dirty="0" err="1">
                <a:latin typeface="Calibri" panose="020F0502020204030204" pitchFamily="34" charset="0"/>
                <a:ea typeface="Calibri" panose="020F0502020204030204" pitchFamily="34" charset="0"/>
                <a:cs typeface="Times New Roman" panose="02020603050405020304" pitchFamily="18" charset="0"/>
              </a:rPr>
              <a:t>Năstase</a:t>
            </a:r>
            <a:r>
              <a:rPr lang="en-US" sz="1700" dirty="0">
                <a:latin typeface="Calibri" panose="020F0502020204030204" pitchFamily="34" charset="0"/>
                <a:ea typeface="Calibri" panose="020F0502020204030204" pitchFamily="34" charset="0"/>
                <a:cs typeface="Times New Roman" panose="02020603050405020304" pitchFamily="18" charset="0"/>
              </a:rPr>
              <a:t> a </a:t>
            </a:r>
            <a:r>
              <a:rPr lang="en-US" sz="1700" dirty="0" err="1">
                <a:latin typeface="Calibri" panose="020F0502020204030204" pitchFamily="34" charset="0"/>
                <a:ea typeface="Calibri" panose="020F0502020204030204" pitchFamily="34" charset="0"/>
                <a:cs typeface="Times New Roman" panose="02020603050405020304" pitchFamily="18" charset="0"/>
              </a:rPr>
              <a:t>beneficiat</a:t>
            </a:r>
            <a:r>
              <a:rPr lang="en-US" sz="1700" dirty="0">
                <a:latin typeface="Calibri" panose="020F0502020204030204" pitchFamily="34" charset="0"/>
                <a:ea typeface="Calibri" panose="020F0502020204030204" pitchFamily="34" charset="0"/>
                <a:cs typeface="Times New Roman" panose="02020603050405020304" pitchFamily="18" charset="0"/>
              </a:rPr>
              <a:t> de o </a:t>
            </a:r>
            <a:r>
              <a:rPr lang="en-US" sz="1700" dirty="0" err="1">
                <a:latin typeface="Calibri" panose="020F0502020204030204" pitchFamily="34" charset="0"/>
                <a:ea typeface="Calibri" panose="020F0502020204030204" pitchFamily="34" charset="0"/>
                <a:cs typeface="Times New Roman" panose="02020603050405020304" pitchFamily="18" charset="0"/>
              </a:rPr>
              <a:t>ușoară</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favorizare</a:t>
            </a:r>
            <a:r>
              <a:rPr lang="en-US" sz="1700" dirty="0">
                <a:latin typeface="Calibri" panose="020F0502020204030204" pitchFamily="34" charset="0"/>
                <a:ea typeface="Calibri" panose="020F0502020204030204" pitchFamily="34" charset="0"/>
                <a:cs typeface="Times New Roman" panose="02020603050405020304" pitchFamily="18" charset="0"/>
              </a:rPr>
              <a:t> din </a:t>
            </a:r>
            <a:r>
              <a:rPr lang="en-US" sz="1700" dirty="0" err="1">
                <a:latin typeface="Calibri" panose="020F0502020204030204" pitchFamily="34" charset="0"/>
                <a:ea typeface="Calibri" panose="020F0502020204030204" pitchFamily="34" charset="0"/>
                <a:cs typeface="Times New Roman" panose="02020603050405020304" pitchFamily="18" charset="0"/>
              </a:rPr>
              <a:t>partea</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posturilor</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JurnalTV</a:t>
            </a:r>
            <a:r>
              <a:rPr lang="en-US" sz="1700" dirty="0">
                <a:latin typeface="Calibri" panose="020F0502020204030204" pitchFamily="34" charset="0"/>
                <a:ea typeface="Calibri" panose="020F0502020204030204" pitchFamily="34" charset="0"/>
                <a:cs typeface="Times New Roman" panose="02020603050405020304" pitchFamily="18" charset="0"/>
              </a:rPr>
              <a:t>, Moldova 1 </a:t>
            </a:r>
            <a:r>
              <a:rPr lang="en-US" sz="1700" dirty="0" err="1">
                <a:latin typeface="Calibri" panose="020F0502020204030204" pitchFamily="34" charset="0"/>
                <a:ea typeface="Calibri" panose="020F0502020204030204" pitchFamily="34" charset="0"/>
                <a:cs typeface="Times New Roman" panose="02020603050405020304" pitchFamily="18" charset="0"/>
              </a:rPr>
              <a:t>și</a:t>
            </a:r>
            <a:r>
              <a:rPr lang="en-US" sz="1700" dirty="0">
                <a:latin typeface="Calibri" panose="020F0502020204030204" pitchFamily="34" charset="0"/>
                <a:ea typeface="Calibri" panose="020F0502020204030204" pitchFamily="34" charset="0"/>
                <a:cs typeface="Times New Roman" panose="02020603050405020304" pitchFamily="18" charset="0"/>
              </a:rPr>
              <a:t> RTR Moldova. </a:t>
            </a:r>
            <a:r>
              <a:rPr lang="en-US" sz="1700" dirty="0" err="1">
                <a:latin typeface="Calibri" panose="020F0502020204030204" pitchFamily="34" charset="0"/>
                <a:ea typeface="Calibri" panose="020F0502020204030204" pitchFamily="34" charset="0"/>
                <a:cs typeface="Times New Roman" panose="02020603050405020304" pitchFamily="18" charset="0"/>
              </a:rPr>
              <a:t>Posturile</a:t>
            </a:r>
            <a:r>
              <a:rPr lang="en-US" sz="1700" dirty="0">
                <a:latin typeface="Calibri" panose="020F0502020204030204" pitchFamily="34" charset="0"/>
                <a:ea typeface="Calibri" panose="020F0502020204030204" pitchFamily="34" charset="0"/>
                <a:cs typeface="Times New Roman" panose="02020603050405020304" pitchFamily="18" charset="0"/>
              </a:rPr>
              <a:t> din </a:t>
            </a:r>
            <a:r>
              <a:rPr lang="en-US" sz="1700" dirty="0" err="1">
                <a:latin typeface="Calibri" panose="020F0502020204030204" pitchFamily="34" charset="0"/>
                <a:ea typeface="Calibri" panose="020F0502020204030204" pitchFamily="34" charset="0"/>
                <a:cs typeface="Times New Roman" panose="02020603050405020304" pitchFamily="18" charset="0"/>
              </a:rPr>
              <a:t>holdingul</a:t>
            </a:r>
            <a:r>
              <a:rPr lang="en-US" sz="1700" dirty="0">
                <a:latin typeface="Calibri" panose="020F0502020204030204" pitchFamily="34" charset="0"/>
                <a:ea typeface="Calibri" panose="020F0502020204030204" pitchFamily="34" charset="0"/>
                <a:cs typeface="Times New Roman" panose="02020603050405020304" pitchFamily="18" charset="0"/>
              </a:rPr>
              <a:t> media a </a:t>
            </a:r>
            <a:r>
              <a:rPr lang="en-US" sz="1700" dirty="0" err="1">
                <a:latin typeface="Calibri" panose="020F0502020204030204" pitchFamily="34" charset="0"/>
                <a:ea typeface="Calibri" panose="020F0502020204030204" pitchFamily="34" charset="0"/>
                <a:cs typeface="Times New Roman" panose="02020603050405020304" pitchFamily="18" charset="0"/>
              </a:rPr>
              <a:t>lui</a:t>
            </a:r>
            <a:r>
              <a:rPr lang="en-US" sz="1700" dirty="0">
                <a:latin typeface="Calibri" panose="020F0502020204030204" pitchFamily="34" charset="0"/>
                <a:ea typeface="Calibri" panose="020F0502020204030204" pitchFamily="34" charset="0"/>
                <a:cs typeface="Times New Roman" panose="02020603050405020304" pitchFamily="18" charset="0"/>
              </a:rPr>
              <a:t> Vlad </a:t>
            </a:r>
            <a:r>
              <a:rPr lang="en-US" sz="1700" dirty="0" err="1">
                <a:latin typeface="Calibri" panose="020F0502020204030204" pitchFamily="34" charset="0"/>
                <a:ea typeface="Calibri" panose="020F0502020204030204" pitchFamily="34" charset="0"/>
                <a:cs typeface="Times New Roman" panose="02020603050405020304" pitchFamily="18" charset="0"/>
              </a:rPr>
              <a:t>Plahotniuc</a:t>
            </a:r>
            <a:r>
              <a:rPr lang="en-US" sz="1700" dirty="0">
                <a:latin typeface="Calibri" panose="020F0502020204030204" pitchFamily="34" charset="0"/>
                <a:ea typeface="Calibri" panose="020F0502020204030204" pitchFamily="34" charset="0"/>
                <a:cs typeface="Times New Roman" panose="02020603050405020304" pitchFamily="18" charset="0"/>
              </a:rPr>
              <a:t> l-au </a:t>
            </a:r>
            <a:r>
              <a:rPr lang="en-US" sz="1700" dirty="0" err="1">
                <a:latin typeface="Calibri" panose="020F0502020204030204" pitchFamily="34" charset="0"/>
                <a:ea typeface="Calibri" panose="020F0502020204030204" pitchFamily="34" charset="0"/>
                <a:cs typeface="Times New Roman" panose="02020603050405020304" pitchFamily="18" charset="0"/>
              </a:rPr>
              <a:t>defavorizat</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vizibil</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pe</a:t>
            </a:r>
            <a:r>
              <a:rPr lang="en-US" sz="1700" dirty="0">
                <a:latin typeface="Calibri" panose="020F0502020204030204" pitchFamily="34" charset="0"/>
                <a:ea typeface="Calibri" panose="020F0502020204030204" pitchFamily="34" charset="0"/>
                <a:cs typeface="Times New Roman" panose="02020603050405020304" pitchFamily="18" charset="0"/>
              </a:rPr>
              <a:t> Andrei </a:t>
            </a:r>
            <a:r>
              <a:rPr lang="en-US" sz="1700" dirty="0" err="1">
                <a:latin typeface="Calibri" panose="020F0502020204030204" pitchFamily="34" charset="0"/>
                <a:ea typeface="Calibri" panose="020F0502020204030204" pitchFamily="34" charset="0"/>
                <a:cs typeface="Times New Roman" panose="02020603050405020304" pitchFamily="18" charset="0"/>
              </a:rPr>
              <a:t>Năstase</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Iar</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posturile</a:t>
            </a:r>
            <a:r>
              <a:rPr lang="en-US" sz="1700" dirty="0">
                <a:latin typeface="Calibri" panose="020F0502020204030204" pitchFamily="34" charset="0"/>
                <a:ea typeface="Calibri" panose="020F0502020204030204" pitchFamily="34" charset="0"/>
                <a:cs typeface="Times New Roman" panose="02020603050405020304" pitchFamily="18" charset="0"/>
              </a:rPr>
              <a:t> TV </a:t>
            </a:r>
            <a:r>
              <a:rPr lang="en-US" sz="1700" dirty="0" err="1">
                <a:latin typeface="Calibri" panose="020F0502020204030204" pitchFamily="34" charset="0"/>
                <a:ea typeface="Calibri" panose="020F0502020204030204" pitchFamily="34" charset="0"/>
                <a:cs typeface="Times New Roman" panose="02020603050405020304" pitchFamily="18" charset="0"/>
              </a:rPr>
              <a:t>afiliate</a:t>
            </a:r>
            <a:r>
              <a:rPr lang="en-US" sz="1700" dirty="0">
                <a:latin typeface="Calibri" panose="020F0502020204030204" pitchFamily="34" charset="0"/>
                <a:ea typeface="Calibri" panose="020F0502020204030204" pitchFamily="34" charset="0"/>
                <a:cs typeface="Times New Roman" panose="02020603050405020304" pitchFamily="18" charset="0"/>
              </a:rPr>
              <a:t> PSRM l-au </a:t>
            </a:r>
            <a:r>
              <a:rPr lang="en-US" sz="1700" dirty="0" err="1">
                <a:latin typeface="Calibri" panose="020F0502020204030204" pitchFamily="34" charset="0"/>
                <a:ea typeface="Calibri" panose="020F0502020204030204" pitchFamily="34" charset="0"/>
                <a:cs typeface="Times New Roman" panose="02020603050405020304" pitchFamily="18" charset="0"/>
              </a:rPr>
              <a:t>neglijat</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err="1">
                <a:latin typeface="Calibri" panose="020F0502020204030204" pitchFamily="34" charset="0"/>
                <a:ea typeface="Calibri" panose="020F0502020204030204" pitchFamily="34" charset="0"/>
                <a:cs typeface="Times New Roman" panose="02020603050405020304" pitchFamily="18" charset="0"/>
              </a:rPr>
              <a:t>subiectiv</a:t>
            </a:r>
            <a:r>
              <a:rPr lang="en-US" sz="1700" dirty="0">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9" name="Chart 8">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1714042086"/>
              </p:ext>
            </p:extLst>
          </p:nvPr>
        </p:nvGraphicFramePr>
        <p:xfrm>
          <a:off x="1042368" y="1279161"/>
          <a:ext cx="9662331" cy="29631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61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16"/>
            <a:ext cx="10949953" cy="1260000"/>
          </a:xfrm>
          <a:solidFill>
            <a:srgbClr val="002060"/>
          </a:solidFill>
        </p:spPr>
        <p:txBody>
          <a:bodyPr anchor="ctr">
            <a:normAutofit/>
          </a:bodyPr>
          <a:lstStyle/>
          <a:p>
            <a:pPr algn="ctr"/>
            <a:r>
              <a:rPr lang="en-US" sz="3600" i="0" cap="none" dirty="0" err="1" smtClean="0">
                <a:solidFill>
                  <a:schemeClr val="bg1"/>
                </a:solidFill>
                <a:latin typeface="Calibri" panose="020F0502020204030204" pitchFamily="34" charset="0"/>
                <a:ea typeface="Al Nile" charset="-78"/>
                <a:cs typeface="Al Nile" charset="-78"/>
              </a:rPr>
              <a:t>Statistici</a:t>
            </a:r>
            <a:r>
              <a:rPr lang="en-US" sz="3600" i="0" cap="none" dirty="0" smtClean="0">
                <a:solidFill>
                  <a:schemeClr val="bg1"/>
                </a:solidFill>
                <a:latin typeface="Calibri" panose="020F0502020204030204" pitchFamily="34" charset="0"/>
                <a:ea typeface="Al Nile" charset="-78"/>
                <a:cs typeface="Al Nile" charset="-78"/>
              </a:rPr>
              <a:t> </a:t>
            </a:r>
            <a:r>
              <a:rPr lang="en-US" sz="3600" i="0" cap="none" dirty="0" err="1" smtClean="0">
                <a:solidFill>
                  <a:schemeClr val="bg1"/>
                </a:solidFill>
                <a:latin typeface="Calibri" panose="020F0502020204030204" pitchFamily="34" charset="0"/>
                <a:ea typeface="Al Nile" charset="-78"/>
                <a:cs typeface="Al Nile" charset="-78"/>
              </a:rPr>
              <a:t>relevante</a:t>
            </a:r>
            <a:r>
              <a:rPr lang="ro-RO" sz="3600" i="0" cap="none" dirty="0" smtClean="0">
                <a:solidFill>
                  <a:schemeClr val="bg1"/>
                </a:solidFill>
                <a:latin typeface="Calibri" panose="020F0502020204030204" pitchFamily="34" charset="0"/>
                <a:ea typeface="Al Nile" charset="-78"/>
                <a:cs typeface="Al Nile" charset="-78"/>
              </a:rPr>
              <a:t> pe candidați</a:t>
            </a:r>
            <a:endParaRPr lang="en-US" sz="3600" i="0" cap="none" dirty="0">
              <a:solidFill>
                <a:schemeClr val="bg1"/>
              </a:solidFill>
              <a:latin typeface="Calibri" panose="020F0502020204030204" pitchFamily="34" charset="0"/>
              <a:ea typeface="Al Nile" charset="-78"/>
              <a:cs typeface="Al Nile" charset="-78"/>
            </a:endParaRPr>
          </a:p>
        </p:txBody>
      </p:sp>
      <p:sp>
        <p:nvSpPr>
          <p:cNvPr id="7" name="Slide Number Placeholder 4"/>
          <p:cNvSpPr>
            <a:spLocks noGrp="1"/>
          </p:cNvSpPr>
          <p:nvPr>
            <p:ph type="sldNum" sz="quarter" idx="12"/>
          </p:nvPr>
        </p:nvSpPr>
        <p:spPr>
          <a:xfrm>
            <a:off x="11696700" y="1620760"/>
            <a:ext cx="495299" cy="365125"/>
          </a:xfrm>
          <a:prstGeom prst="rect">
            <a:avLst/>
          </a:prstGeom>
        </p:spPr>
        <p:txBody>
          <a:bodyPr/>
          <a:lstStyle/>
          <a:p>
            <a:r>
              <a:rPr lang="en-US" sz="1800" b="1" i="0" dirty="0" smtClean="0">
                <a:solidFill>
                  <a:schemeClr val="bg1"/>
                </a:solidFill>
                <a:latin typeface="+mj-lt"/>
              </a:rPr>
              <a:t>#</a:t>
            </a:r>
            <a:fld id="{7D45BC0B-60A3-2648-BA12-ACD831478100}" type="slidenum">
              <a:rPr lang="en-US" sz="1800" b="1" i="0" smtClean="0">
                <a:solidFill>
                  <a:schemeClr val="bg1"/>
                </a:solidFill>
                <a:latin typeface="+mj-lt"/>
              </a:rPr>
              <a:pPr/>
              <a:t>9</a:t>
            </a:fld>
            <a:endParaRPr lang="en-US" sz="1800" b="1" i="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53" y="-22315"/>
            <a:ext cx="1242047" cy="1260000"/>
          </a:xfrm>
          <a:prstGeom prst="rect">
            <a:avLst/>
          </a:prstGeom>
        </p:spPr>
      </p:pic>
      <p:sp>
        <p:nvSpPr>
          <p:cNvPr id="5" name="Rectangle 4"/>
          <p:cNvSpPr/>
          <p:nvPr/>
        </p:nvSpPr>
        <p:spPr>
          <a:xfrm>
            <a:off x="1042368" y="4627273"/>
            <a:ext cx="10095101" cy="2537041"/>
          </a:xfrm>
          <a:prstGeom prst="rect">
            <a:avLst/>
          </a:prstGeom>
        </p:spPr>
        <p:txBody>
          <a:bodyPr wrap="square">
            <a:spAutoFit/>
          </a:bodyPr>
          <a:lstStyle/>
          <a:p>
            <a:pPr indent="457200" algn="just">
              <a:lnSpc>
                <a:spcPct val="107000"/>
              </a:lnSpc>
              <a:spcAft>
                <a:spcPts val="800"/>
              </a:spcAft>
            </a:pPr>
            <a:r>
              <a:rPr lang="ro-MD" dirty="0"/>
              <a:t>Putem concluziona că alegătorii au văzut destul de multe știri despre Ion Ceban în perioada 9-22 septembrie (124 de mențiuni din 705, locul 2 dintre toți candidații), acestea au fost destul de echilibrate, dar știri pozitive au fost mai multe decât negative. Acest lucru se datorează în mare parte faptului că Ion Ceban a fost printre primii care și-a început campania, organizând evenimente cu caracter electoral practic în fiecare zi. Ion Ceban este în mod clar favorizat de posturile NTV Moldova și AccentTV care aparțin colegului său de partid Corneliu Furculiță și defavorizat de canalele grupului GMG ale lui Vlad Plahotniuc.</a:t>
            </a:r>
            <a:endParaRPr lang="en-US" dirty="0"/>
          </a:p>
          <a:p>
            <a:pPr indent="457200" algn="just">
              <a:lnSpc>
                <a:spcPct val="107000"/>
              </a:lnSpc>
              <a:spcAft>
                <a:spcPts val="800"/>
              </a:spcAft>
            </a:pP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2555678995"/>
              </p:ext>
            </p:extLst>
          </p:nvPr>
        </p:nvGraphicFramePr>
        <p:xfrm>
          <a:off x="726925" y="1237684"/>
          <a:ext cx="10223027" cy="3077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2207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Headlines</Template>
  <TotalTime>1492</TotalTime>
  <Words>1811</Words>
  <Application>Microsoft Office PowerPoint</Application>
  <PresentationFormat>Widescreen</PresentationFormat>
  <Paragraphs>233</Paragraphs>
  <Slides>23</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Al Nile</vt:lpstr>
      <vt:lpstr>Arial</vt:lpstr>
      <vt:lpstr>Calibri</vt:lpstr>
      <vt:lpstr>Cambria</vt:lpstr>
      <vt:lpstr>Century Schoolbook</vt:lpstr>
      <vt:lpstr>Corbel</vt:lpstr>
      <vt:lpstr>Georgia</vt:lpstr>
      <vt:lpstr>Sylfaen</vt:lpstr>
      <vt:lpstr>Times New Roman</vt:lpstr>
      <vt:lpstr>Wingdings</vt:lpstr>
      <vt:lpstr>Headlines</vt:lpstr>
      <vt:lpstr>MONITORIZAREA PREZENȚEI candidaților la funcția de primar general ÎN șTIRILE TV (9-22 septembrie)</vt:lpstr>
      <vt:lpstr>Introducere</vt:lpstr>
      <vt:lpstr>Introducere</vt:lpstr>
      <vt:lpstr>Numărul de știri despre candidați și sursele în care au apărut. În total 705 mențiuni. </vt:lpstr>
      <vt:lpstr>Numărul de știri despre candidați și contextul în care au apărut. </vt:lpstr>
      <vt:lpstr>Statistici relevante</vt:lpstr>
      <vt:lpstr>Statistici relevante pe candidați</vt:lpstr>
      <vt:lpstr>Statistici relevante pe candidați</vt:lpstr>
      <vt:lpstr>Statistici relevante pe candidați</vt:lpstr>
      <vt:lpstr>Statistici relevante pe candidați</vt:lpstr>
      <vt:lpstr>Statistici relevante pe canale TV</vt:lpstr>
      <vt:lpstr>Statistici relevante pe canale TV</vt:lpstr>
      <vt:lpstr>Statistici relevante pe canale TV</vt:lpstr>
      <vt:lpstr>Statistici relevante pe canale TV</vt:lpstr>
      <vt:lpstr>Statistici relevante pe canale TV</vt:lpstr>
      <vt:lpstr>Statistici relevante pe canale TV</vt:lpstr>
      <vt:lpstr>Statistici relevante pe canale TV</vt:lpstr>
      <vt:lpstr>Statistici relevante pe canale TV</vt:lpstr>
      <vt:lpstr>Statistici relevante pe canale TV</vt:lpstr>
      <vt:lpstr>Comportamentul posturilor TV în perioada monitorizată</vt:lpstr>
      <vt:lpstr>Manipulări ale opiniei publice depistate în urma monitorizării.</vt:lpstr>
      <vt:lpstr>Concluzii și recomandări</vt:lpstr>
      <vt:lpstr>Vă mulțumim pentru atenție!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INIȚIATIVA DE COMBATERE A PROPAGANDEI ȘI MANIPULĂRII RUSE – PROPAGANDĂ SAU MANIPULARE?</dc:title>
  <dc:creator>Andrei Curararu</dc:creator>
  <cp:lastModifiedBy>Ion Ionescu</cp:lastModifiedBy>
  <cp:revision>563</cp:revision>
  <dcterms:created xsi:type="dcterms:W3CDTF">2017-06-28T10:35:59Z</dcterms:created>
  <dcterms:modified xsi:type="dcterms:W3CDTF">2019-09-27T09:14:14Z</dcterms:modified>
</cp:coreProperties>
</file>